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  <p:sldMasterId id="2147483695" r:id="rId5"/>
    <p:sldMasterId id="2147483707" r:id="rId6"/>
  </p:sldMasterIdLst>
  <p:notesMasterIdLst>
    <p:notesMasterId r:id="rId108"/>
  </p:notesMasterIdLst>
  <p:sldIdLst>
    <p:sldId id="282" r:id="rId7"/>
    <p:sldId id="3040" r:id="rId8"/>
    <p:sldId id="3130" r:id="rId9"/>
    <p:sldId id="3111" r:id="rId10"/>
    <p:sldId id="3112" r:id="rId11"/>
    <p:sldId id="3114" r:id="rId12"/>
    <p:sldId id="3115" r:id="rId13"/>
    <p:sldId id="3116" r:id="rId14"/>
    <p:sldId id="3118" r:id="rId15"/>
    <p:sldId id="3119" r:id="rId16"/>
    <p:sldId id="3125" r:id="rId17"/>
    <p:sldId id="3121" r:id="rId18"/>
    <p:sldId id="299" r:id="rId19"/>
    <p:sldId id="2999" r:id="rId20"/>
    <p:sldId id="3071" r:id="rId21"/>
    <p:sldId id="3001" r:id="rId22"/>
    <p:sldId id="3003" r:id="rId23"/>
    <p:sldId id="3004" r:id="rId24"/>
    <p:sldId id="3122" r:id="rId25"/>
    <p:sldId id="3005" r:id="rId26"/>
    <p:sldId id="301" r:id="rId27"/>
    <p:sldId id="302" r:id="rId28"/>
    <p:sldId id="3129" r:id="rId29"/>
    <p:sldId id="3007" r:id="rId30"/>
    <p:sldId id="3081" r:id="rId31"/>
    <p:sldId id="3008" r:id="rId32"/>
    <p:sldId id="3009" r:id="rId33"/>
    <p:sldId id="300" r:id="rId34"/>
    <p:sldId id="3010" r:id="rId35"/>
    <p:sldId id="3120" r:id="rId36"/>
    <p:sldId id="3082" r:id="rId37"/>
    <p:sldId id="3083" r:id="rId38"/>
    <p:sldId id="3084" r:id="rId39"/>
    <p:sldId id="3013" r:id="rId40"/>
    <p:sldId id="3137" r:id="rId41"/>
    <p:sldId id="3015" r:id="rId42"/>
    <p:sldId id="3086" r:id="rId43"/>
    <p:sldId id="3016" r:id="rId44"/>
    <p:sldId id="3134" r:id="rId45"/>
    <p:sldId id="3133" r:id="rId46"/>
    <p:sldId id="313" r:id="rId47"/>
    <p:sldId id="3029" r:id="rId48"/>
    <p:sldId id="265" r:id="rId49"/>
    <p:sldId id="3017" r:id="rId50"/>
    <p:sldId id="3018" r:id="rId51"/>
    <p:sldId id="3019" r:id="rId52"/>
    <p:sldId id="3092" r:id="rId53"/>
    <p:sldId id="279" r:id="rId54"/>
    <p:sldId id="311" r:id="rId55"/>
    <p:sldId id="3093" r:id="rId56"/>
    <p:sldId id="3020" r:id="rId57"/>
    <p:sldId id="3087" r:id="rId58"/>
    <p:sldId id="3126" r:id="rId59"/>
    <p:sldId id="3025" r:id="rId60"/>
    <p:sldId id="3021" r:id="rId61"/>
    <p:sldId id="3022" r:id="rId62"/>
    <p:sldId id="3110" r:id="rId63"/>
    <p:sldId id="3128" r:id="rId64"/>
    <p:sldId id="288" r:id="rId65"/>
    <p:sldId id="3024" r:id="rId66"/>
    <p:sldId id="3026" r:id="rId67"/>
    <p:sldId id="3027" r:id="rId68"/>
    <p:sldId id="3028" r:id="rId69"/>
    <p:sldId id="3030" r:id="rId70"/>
    <p:sldId id="3031" r:id="rId71"/>
    <p:sldId id="3033" r:id="rId72"/>
    <p:sldId id="3054" r:id="rId73"/>
    <p:sldId id="3036" r:id="rId74"/>
    <p:sldId id="3053" r:id="rId75"/>
    <p:sldId id="278" r:id="rId76"/>
    <p:sldId id="336" r:id="rId77"/>
    <p:sldId id="3055" r:id="rId78"/>
    <p:sldId id="322" r:id="rId79"/>
    <p:sldId id="3136" r:id="rId80"/>
    <p:sldId id="3056" r:id="rId81"/>
    <p:sldId id="3094" r:id="rId82"/>
    <p:sldId id="3061" r:id="rId83"/>
    <p:sldId id="3103" r:id="rId84"/>
    <p:sldId id="272" r:id="rId85"/>
    <p:sldId id="3058" r:id="rId86"/>
    <p:sldId id="3059" r:id="rId87"/>
    <p:sldId id="3095" r:id="rId88"/>
    <p:sldId id="3062" r:id="rId89"/>
    <p:sldId id="3096" r:id="rId90"/>
    <p:sldId id="3135" r:id="rId91"/>
    <p:sldId id="3063" r:id="rId92"/>
    <p:sldId id="3064" r:id="rId93"/>
    <p:sldId id="3073" r:id="rId94"/>
    <p:sldId id="3065" r:id="rId95"/>
    <p:sldId id="3066" r:id="rId96"/>
    <p:sldId id="3067" r:id="rId97"/>
    <p:sldId id="3068" r:id="rId98"/>
    <p:sldId id="3060" r:id="rId99"/>
    <p:sldId id="3132" r:id="rId100"/>
    <p:sldId id="3075" r:id="rId101"/>
    <p:sldId id="3076" r:id="rId102"/>
    <p:sldId id="3074" r:id="rId103"/>
    <p:sldId id="3124" r:id="rId104"/>
    <p:sldId id="3097" r:id="rId105"/>
    <p:sldId id="3123" r:id="rId106"/>
    <p:sldId id="3127" r:id="rId10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00AAC8"/>
    <a:srgbClr val="FFCC00"/>
    <a:srgbClr val="DADADA"/>
    <a:srgbClr val="4B2D6D"/>
    <a:srgbClr val="E63232"/>
    <a:srgbClr val="F2F5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6131" autoAdjust="0"/>
  </p:normalViewPr>
  <p:slideViewPr>
    <p:cSldViewPr snapToGrid="0" snapToObjects="1">
      <p:cViewPr>
        <p:scale>
          <a:sx n="50" d="100"/>
          <a:sy n="50" d="100"/>
        </p:scale>
        <p:origin x="667" y="518"/>
      </p:cViewPr>
      <p:guideLst/>
    </p:cSldViewPr>
  </p:slideViewPr>
  <p:notesTextViewPr>
    <p:cViewPr>
      <p:scale>
        <a:sx n="1" d="1"/>
        <a:sy n="1" d="1"/>
      </p:scale>
      <p:origin x="0" y="-72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tableStyles" Target="tableStyles.xml"/><Relationship Id="rId16" Type="http://schemas.openxmlformats.org/officeDocument/2006/relationships/slide" Target="slides/slide10.xml"/><Relationship Id="rId107" Type="http://schemas.openxmlformats.org/officeDocument/2006/relationships/slide" Target="slides/slide101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slide" Target="slides/slide96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slide" Target="slides/slide97.xml"/><Relationship Id="rId108" Type="http://schemas.openxmlformats.org/officeDocument/2006/relationships/notesMaster" Target="notesMasters/notesMaster1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slide" Target="slides/slide100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presProps" Target="presProp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110" Type="http://schemas.openxmlformats.org/officeDocument/2006/relationships/viewProps" Target="viewProps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111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Value of Software vs Production Date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Cost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3 months</c:v>
                </c:pt>
                <c:pt idx="1">
                  <c:v>2 months</c:v>
                </c:pt>
                <c:pt idx="2">
                  <c:v>1 month</c:v>
                </c:pt>
                <c:pt idx="3">
                  <c:v>0 months</c:v>
                </c:pt>
                <c:pt idx="4">
                  <c:v>minus 1 month</c:v>
                </c:pt>
                <c:pt idx="5">
                  <c:v>minus 2 months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2</c:v>
                </c:pt>
                <c:pt idx="1">
                  <c:v>3</c:v>
                </c:pt>
                <c:pt idx="2">
                  <c:v>4</c:v>
                </c:pt>
                <c:pt idx="3">
                  <c:v>5</c:v>
                </c:pt>
                <c:pt idx="4">
                  <c:v>5.5</c:v>
                </c:pt>
                <c:pt idx="5">
                  <c:v>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F7C-42C5-83B6-44258E8867AF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Value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strRef>
              <c:f>Sheet1!$A$2:$A$7</c:f>
              <c:strCache>
                <c:ptCount val="6"/>
                <c:pt idx="0">
                  <c:v>3 months</c:v>
                </c:pt>
                <c:pt idx="1">
                  <c:v>2 months</c:v>
                </c:pt>
                <c:pt idx="2">
                  <c:v>1 month</c:v>
                </c:pt>
                <c:pt idx="3">
                  <c:v>0 months</c:v>
                </c:pt>
                <c:pt idx="4">
                  <c:v>minus 1 month</c:v>
                </c:pt>
                <c:pt idx="5">
                  <c:v>minus 2 months</c:v>
                </c:pt>
              </c:strCache>
            </c:strRef>
          </c:cat>
          <c:val>
            <c:numRef>
              <c:f>Sheet1!$C$2:$C$7</c:f>
              <c:numCache>
                <c:formatCode>General</c:formatCode>
                <c:ptCount val="6"/>
                <c:pt idx="0">
                  <c:v>0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0.5</c:v>
                </c:pt>
                <c:pt idx="5">
                  <c:v>1.5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F7C-42C5-83B6-44258E8867A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05395848"/>
        <c:axId val="1305393880"/>
      </c:lineChart>
      <c:catAx>
        <c:axId val="13053958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393880"/>
        <c:crosses val="autoZero"/>
        <c:auto val="1"/>
        <c:lblAlgn val="ctr"/>
        <c:lblOffset val="100"/>
        <c:noMultiLvlLbl val="0"/>
      </c:catAx>
      <c:valAx>
        <c:axId val="13053938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30539584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svg"/><Relationship Id="rId1" Type="http://schemas.openxmlformats.org/officeDocument/2006/relationships/image" Target="../media/image48.png"/><Relationship Id="rId4" Type="http://schemas.openxmlformats.org/officeDocument/2006/relationships/image" Target="../media/image51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13" Type="http://schemas.openxmlformats.org/officeDocument/2006/relationships/image" Target="../media/image84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83.svg"/><Relationship Id="rId2" Type="http://schemas.openxmlformats.org/officeDocument/2006/relationships/image" Target="../media/image73.svg"/><Relationship Id="rId1" Type="http://schemas.openxmlformats.org/officeDocument/2006/relationships/image" Target="../media/image72.png"/><Relationship Id="rId6" Type="http://schemas.openxmlformats.org/officeDocument/2006/relationships/image" Target="../media/image77.sv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0" Type="http://schemas.openxmlformats.org/officeDocument/2006/relationships/image" Target="../media/image81.svg"/><Relationship Id="rId4" Type="http://schemas.openxmlformats.org/officeDocument/2006/relationships/image" Target="../media/image75.svg"/><Relationship Id="rId9" Type="http://schemas.openxmlformats.org/officeDocument/2006/relationships/image" Target="../media/image80.png"/><Relationship Id="rId14" Type="http://schemas.openxmlformats.org/officeDocument/2006/relationships/image" Target="../media/image8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B35E635-008D-4FA2-9153-597E86B022A1}" type="doc">
      <dgm:prSet loTypeId="urn:microsoft.com/office/officeart/2018/5/layout/IconCircleLabel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F9D9C579-FB47-4851-8023-D721E4DA5F19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From Working Software</a:t>
          </a:r>
        </a:p>
      </dgm:t>
    </dgm:pt>
    <dgm:pt modelId="{4C88C53E-B193-4562-9905-0824018F0ED9}" type="parTrans" cxnId="{2079D8EA-F52B-4CC7-B988-36767A7473FD}">
      <dgm:prSet/>
      <dgm:spPr/>
      <dgm:t>
        <a:bodyPr/>
        <a:lstStyle/>
        <a:p>
          <a:endParaRPr lang="en-US"/>
        </a:p>
      </dgm:t>
    </dgm:pt>
    <dgm:pt modelId="{594539E3-91F3-4136-AC94-13D6FA8FB37C}" type="sibTrans" cxnId="{2079D8EA-F52B-4CC7-B988-36767A7473FD}">
      <dgm:prSet/>
      <dgm:spPr/>
      <dgm:t>
        <a:bodyPr/>
        <a:lstStyle/>
        <a:p>
          <a:endParaRPr lang="en-US"/>
        </a:p>
      </dgm:t>
    </dgm:pt>
    <dgm:pt modelId="{66B19C09-2EB3-457B-9ACD-DD13154AC8F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 dirty="0"/>
            <a:t>To Professional software</a:t>
          </a:r>
        </a:p>
      </dgm:t>
    </dgm:pt>
    <dgm:pt modelId="{42C9001E-EEF3-44B5-BFB4-45D8EF4E4801}" type="parTrans" cxnId="{123D5B21-7291-49C1-88EC-D9847485A48F}">
      <dgm:prSet/>
      <dgm:spPr/>
      <dgm:t>
        <a:bodyPr/>
        <a:lstStyle/>
        <a:p>
          <a:endParaRPr lang="en-US"/>
        </a:p>
      </dgm:t>
    </dgm:pt>
    <dgm:pt modelId="{2691FC36-8F5D-4A32-841A-E60D58FF055A}" type="sibTrans" cxnId="{123D5B21-7291-49C1-88EC-D9847485A48F}">
      <dgm:prSet/>
      <dgm:spPr/>
      <dgm:t>
        <a:bodyPr/>
        <a:lstStyle/>
        <a:p>
          <a:endParaRPr lang="en-US"/>
        </a:p>
      </dgm:t>
    </dgm:pt>
    <dgm:pt modelId="{83321232-5C29-49F4-BE53-AC342F039373}" type="pres">
      <dgm:prSet presAssocID="{DB35E635-008D-4FA2-9153-597E86B022A1}" presName="root" presStyleCnt="0">
        <dgm:presLayoutVars>
          <dgm:dir/>
          <dgm:resizeHandles val="exact"/>
        </dgm:presLayoutVars>
      </dgm:prSet>
      <dgm:spPr/>
    </dgm:pt>
    <dgm:pt modelId="{04FA2FBC-D480-49E8-A689-8529BEF675E0}" type="pres">
      <dgm:prSet presAssocID="{F9D9C579-FB47-4851-8023-D721E4DA5F19}" presName="compNode" presStyleCnt="0"/>
      <dgm:spPr/>
    </dgm:pt>
    <dgm:pt modelId="{2DFA73AD-98F2-4BAB-B7F4-28E4079148D1}" type="pres">
      <dgm:prSet presAssocID="{F9D9C579-FB47-4851-8023-D721E4DA5F19}" presName="iconBgRect" presStyleLbl="bgShp" presStyleIdx="0" presStyleCnt="2"/>
      <dgm:spPr/>
    </dgm:pt>
    <dgm:pt modelId="{41C67EA9-4684-463F-A6F9-A0D2BC4AE342}" type="pres">
      <dgm:prSet presAssocID="{F9D9C579-FB47-4851-8023-D721E4DA5F19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039000C7-A4EB-4B92-9736-D9DFF69F5755}" type="pres">
      <dgm:prSet presAssocID="{F9D9C579-FB47-4851-8023-D721E4DA5F19}" presName="spaceRect" presStyleCnt="0"/>
      <dgm:spPr/>
    </dgm:pt>
    <dgm:pt modelId="{3C22B00E-E810-47A3-8C26-212E99D19D81}" type="pres">
      <dgm:prSet presAssocID="{F9D9C579-FB47-4851-8023-D721E4DA5F19}" presName="textRect" presStyleLbl="revTx" presStyleIdx="0" presStyleCnt="2">
        <dgm:presLayoutVars>
          <dgm:chMax val="1"/>
          <dgm:chPref val="1"/>
        </dgm:presLayoutVars>
      </dgm:prSet>
      <dgm:spPr/>
    </dgm:pt>
    <dgm:pt modelId="{298B13C8-A7EE-4580-A364-33475BCB14D8}" type="pres">
      <dgm:prSet presAssocID="{594539E3-91F3-4136-AC94-13D6FA8FB37C}" presName="sibTrans" presStyleCnt="0"/>
      <dgm:spPr/>
    </dgm:pt>
    <dgm:pt modelId="{F4413E8E-40FF-44CC-95E7-84B640BA6769}" type="pres">
      <dgm:prSet presAssocID="{66B19C09-2EB3-457B-9ACD-DD13154AC8FA}" presName="compNode" presStyleCnt="0"/>
      <dgm:spPr/>
    </dgm:pt>
    <dgm:pt modelId="{A0B75E59-F326-4C77-8B42-237028A9F375}" type="pres">
      <dgm:prSet presAssocID="{66B19C09-2EB3-457B-9ACD-DD13154AC8FA}" presName="iconBgRect" presStyleLbl="bgShp" presStyleIdx="1" presStyleCnt="2"/>
      <dgm:spPr/>
    </dgm:pt>
    <dgm:pt modelId="{52BE2583-5210-4B30-B71E-A7D67E26A9E2}" type="pres">
      <dgm:prSet presAssocID="{66B19C09-2EB3-457B-9ACD-DD13154AC8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71967463-E219-437B-A819-770465A9DB71}" type="pres">
      <dgm:prSet presAssocID="{66B19C09-2EB3-457B-9ACD-DD13154AC8FA}" presName="spaceRect" presStyleCnt="0"/>
      <dgm:spPr/>
    </dgm:pt>
    <dgm:pt modelId="{7D89FB78-1616-4187-A63A-4BCE49B17F71}" type="pres">
      <dgm:prSet presAssocID="{66B19C09-2EB3-457B-9ACD-DD13154AC8F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CBB4F00-C70A-4BA4-8D14-68E1B63D0C9C}" type="presOf" srcId="{F9D9C579-FB47-4851-8023-D721E4DA5F19}" destId="{3C22B00E-E810-47A3-8C26-212E99D19D81}" srcOrd="0" destOrd="0" presId="urn:microsoft.com/office/officeart/2018/5/layout/IconCircleLabelList"/>
    <dgm:cxn modelId="{123D5B21-7291-49C1-88EC-D9847485A48F}" srcId="{DB35E635-008D-4FA2-9153-597E86B022A1}" destId="{66B19C09-2EB3-457B-9ACD-DD13154AC8FA}" srcOrd="1" destOrd="0" parTransId="{42C9001E-EEF3-44B5-BFB4-45D8EF4E4801}" sibTransId="{2691FC36-8F5D-4A32-841A-E60D58FF055A}"/>
    <dgm:cxn modelId="{0199F44F-CF3F-4068-85BC-DC9361506E4A}" type="presOf" srcId="{DB35E635-008D-4FA2-9153-597E86B022A1}" destId="{83321232-5C29-49F4-BE53-AC342F039373}" srcOrd="0" destOrd="0" presId="urn:microsoft.com/office/officeart/2018/5/layout/IconCircleLabelList"/>
    <dgm:cxn modelId="{657F4272-4075-42AF-9A05-B76C8DAA7B06}" type="presOf" srcId="{66B19C09-2EB3-457B-9ACD-DD13154AC8FA}" destId="{7D89FB78-1616-4187-A63A-4BCE49B17F71}" srcOrd="0" destOrd="0" presId="urn:microsoft.com/office/officeart/2018/5/layout/IconCircleLabelList"/>
    <dgm:cxn modelId="{2079D8EA-F52B-4CC7-B988-36767A7473FD}" srcId="{DB35E635-008D-4FA2-9153-597E86B022A1}" destId="{F9D9C579-FB47-4851-8023-D721E4DA5F19}" srcOrd="0" destOrd="0" parTransId="{4C88C53E-B193-4562-9905-0824018F0ED9}" sibTransId="{594539E3-91F3-4136-AC94-13D6FA8FB37C}"/>
    <dgm:cxn modelId="{DB427570-FD92-4E01-B75F-C419824A4115}" type="presParOf" srcId="{83321232-5C29-49F4-BE53-AC342F039373}" destId="{04FA2FBC-D480-49E8-A689-8529BEF675E0}" srcOrd="0" destOrd="0" presId="urn:microsoft.com/office/officeart/2018/5/layout/IconCircleLabelList"/>
    <dgm:cxn modelId="{834BEAED-79E0-4F4C-836C-7B633A44AE0C}" type="presParOf" srcId="{04FA2FBC-D480-49E8-A689-8529BEF675E0}" destId="{2DFA73AD-98F2-4BAB-B7F4-28E4079148D1}" srcOrd="0" destOrd="0" presId="urn:microsoft.com/office/officeart/2018/5/layout/IconCircleLabelList"/>
    <dgm:cxn modelId="{B92A70AF-03DC-4ECA-AAD1-1F9D737C49B2}" type="presParOf" srcId="{04FA2FBC-D480-49E8-A689-8529BEF675E0}" destId="{41C67EA9-4684-463F-A6F9-A0D2BC4AE342}" srcOrd="1" destOrd="0" presId="urn:microsoft.com/office/officeart/2018/5/layout/IconCircleLabelList"/>
    <dgm:cxn modelId="{23C20690-A27A-4AD1-A34C-3BA8B08538FE}" type="presParOf" srcId="{04FA2FBC-D480-49E8-A689-8529BEF675E0}" destId="{039000C7-A4EB-4B92-9736-D9DFF69F5755}" srcOrd="2" destOrd="0" presId="urn:microsoft.com/office/officeart/2018/5/layout/IconCircleLabelList"/>
    <dgm:cxn modelId="{97A0443F-0EA4-4FC0-80AB-C09E5FDA1C8B}" type="presParOf" srcId="{04FA2FBC-D480-49E8-A689-8529BEF675E0}" destId="{3C22B00E-E810-47A3-8C26-212E99D19D81}" srcOrd="3" destOrd="0" presId="urn:microsoft.com/office/officeart/2018/5/layout/IconCircleLabelList"/>
    <dgm:cxn modelId="{A0868038-E3EF-4FD2-B1B6-4448C503C06F}" type="presParOf" srcId="{83321232-5C29-49F4-BE53-AC342F039373}" destId="{298B13C8-A7EE-4580-A364-33475BCB14D8}" srcOrd="1" destOrd="0" presId="urn:microsoft.com/office/officeart/2018/5/layout/IconCircleLabelList"/>
    <dgm:cxn modelId="{DA936D68-0543-487D-827D-47506206B5B9}" type="presParOf" srcId="{83321232-5C29-49F4-BE53-AC342F039373}" destId="{F4413E8E-40FF-44CC-95E7-84B640BA6769}" srcOrd="2" destOrd="0" presId="urn:microsoft.com/office/officeart/2018/5/layout/IconCircleLabelList"/>
    <dgm:cxn modelId="{26A8CFD1-941F-4A6E-815C-62B5E3FA6FD3}" type="presParOf" srcId="{F4413E8E-40FF-44CC-95E7-84B640BA6769}" destId="{A0B75E59-F326-4C77-8B42-237028A9F375}" srcOrd="0" destOrd="0" presId="urn:microsoft.com/office/officeart/2018/5/layout/IconCircleLabelList"/>
    <dgm:cxn modelId="{6ED013F1-CD51-46E1-B2C8-9177B3A6D915}" type="presParOf" srcId="{F4413E8E-40FF-44CC-95E7-84B640BA6769}" destId="{52BE2583-5210-4B30-B71E-A7D67E26A9E2}" srcOrd="1" destOrd="0" presId="urn:microsoft.com/office/officeart/2018/5/layout/IconCircleLabelList"/>
    <dgm:cxn modelId="{4E2DEBE4-88F4-4621-9F36-39264E6604CC}" type="presParOf" srcId="{F4413E8E-40FF-44CC-95E7-84B640BA6769}" destId="{71967463-E219-437B-A819-770465A9DB71}" srcOrd="2" destOrd="0" presId="urn:microsoft.com/office/officeart/2018/5/layout/IconCircleLabelList"/>
    <dgm:cxn modelId="{10B25953-3713-49BE-BF0A-42FE1F01CCDE}" type="presParOf" srcId="{F4413E8E-40FF-44CC-95E7-84B640BA6769}" destId="{7D89FB78-1616-4187-A63A-4BCE49B17F71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73035B5-018A-423B-8F26-FB47DA66ED65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C467F65E-BCF7-4828-AB3E-EABCC95BDA4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Functional contract (specification and documentation)</a:t>
          </a:r>
        </a:p>
      </dgm:t>
    </dgm:pt>
    <dgm:pt modelId="{F374AFBC-E0D3-4238-BAB3-9FD2D91CC4DF}" type="parTrans" cxnId="{D84DE356-22E8-4794-8C01-DE67DF31493A}">
      <dgm:prSet/>
      <dgm:spPr/>
      <dgm:t>
        <a:bodyPr/>
        <a:lstStyle/>
        <a:p>
          <a:endParaRPr lang="en-US"/>
        </a:p>
      </dgm:t>
    </dgm:pt>
    <dgm:pt modelId="{80521FBD-D667-496E-9DE8-BE54B19031B9}" type="sibTrans" cxnId="{D84DE356-22E8-4794-8C01-DE67DF31493A}">
      <dgm:prSet/>
      <dgm:spPr/>
      <dgm:t>
        <a:bodyPr/>
        <a:lstStyle/>
        <a:p>
          <a:endParaRPr lang="en-US"/>
        </a:p>
      </dgm:t>
    </dgm:pt>
    <dgm:pt modelId="{D5757E1F-99E9-4993-9A29-CCF5F31BB50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Quick (REPL) feedback cycle for developer</a:t>
          </a:r>
        </a:p>
      </dgm:t>
    </dgm:pt>
    <dgm:pt modelId="{1AD72E7A-3125-4D6B-9A1C-3703BFBDBB57}" type="parTrans" cxnId="{D2C99657-FFC5-4642-8E40-4E355BC47533}">
      <dgm:prSet/>
      <dgm:spPr/>
      <dgm:t>
        <a:bodyPr/>
        <a:lstStyle/>
        <a:p>
          <a:endParaRPr lang="en-US"/>
        </a:p>
      </dgm:t>
    </dgm:pt>
    <dgm:pt modelId="{E0E5BE00-E8C6-490D-AEE8-E63721A955AE}" type="sibTrans" cxnId="{D2C99657-FFC5-4642-8E40-4E355BC47533}">
      <dgm:prSet/>
      <dgm:spPr/>
      <dgm:t>
        <a:bodyPr/>
        <a:lstStyle/>
        <a:p>
          <a:endParaRPr lang="en-US"/>
        </a:p>
      </dgm:t>
    </dgm:pt>
    <dgm:pt modelId="{CB110A43-73BC-45F2-A1FD-5F37DDF5242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Proof of “working”</a:t>
          </a:r>
        </a:p>
      </dgm:t>
    </dgm:pt>
    <dgm:pt modelId="{023262B8-267B-4C96-961E-4982060E1127}" type="parTrans" cxnId="{103BA3DF-76F2-4573-8CF9-4F6B8BA961B3}">
      <dgm:prSet/>
      <dgm:spPr/>
      <dgm:t>
        <a:bodyPr/>
        <a:lstStyle/>
        <a:p>
          <a:endParaRPr lang="en-US"/>
        </a:p>
      </dgm:t>
    </dgm:pt>
    <dgm:pt modelId="{C0B95E14-DFF9-44FC-9063-C40447648D7D}" type="sibTrans" cxnId="{103BA3DF-76F2-4573-8CF9-4F6B8BA961B3}">
      <dgm:prSet/>
      <dgm:spPr/>
      <dgm:t>
        <a:bodyPr/>
        <a:lstStyle/>
        <a:p>
          <a:endParaRPr lang="en-US"/>
        </a:p>
      </dgm:t>
    </dgm:pt>
    <dgm:pt modelId="{F07B91DC-6037-45BF-BE74-AA841E5A156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Insulator that allows </a:t>
          </a:r>
        </a:p>
      </dgm:t>
    </dgm:pt>
    <dgm:pt modelId="{ED756DCF-FD66-4B13-8036-443F5DCD86B8}" type="parTrans" cxnId="{3D9088E9-9186-4896-AE82-4D93866C315D}">
      <dgm:prSet/>
      <dgm:spPr/>
      <dgm:t>
        <a:bodyPr/>
        <a:lstStyle/>
        <a:p>
          <a:endParaRPr lang="en-US"/>
        </a:p>
      </dgm:t>
    </dgm:pt>
    <dgm:pt modelId="{C7FA21ED-E075-461D-B68C-DA20FC5739B9}" type="sibTrans" cxnId="{3D9088E9-9186-4896-AE82-4D93866C315D}">
      <dgm:prSet/>
      <dgm:spPr/>
      <dgm:t>
        <a:bodyPr/>
        <a:lstStyle/>
        <a:p>
          <a:endParaRPr lang="en-US"/>
        </a:p>
      </dgm:t>
    </dgm:pt>
    <dgm:pt modelId="{F9384378-21BD-4DD8-935A-02853B341ED3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refactoring and code optimizations</a:t>
          </a:r>
        </a:p>
      </dgm:t>
    </dgm:pt>
    <dgm:pt modelId="{BAFB5906-96BB-4C74-8C05-EA5AAE5BBC1B}" type="parTrans" cxnId="{C511CD23-C153-4F45-A872-FF2E466545B4}">
      <dgm:prSet/>
      <dgm:spPr/>
      <dgm:t>
        <a:bodyPr/>
        <a:lstStyle/>
        <a:p>
          <a:endParaRPr lang="en-US"/>
        </a:p>
      </dgm:t>
    </dgm:pt>
    <dgm:pt modelId="{2DD10797-938E-4143-A7F5-75D5DCBD883C}" type="sibTrans" cxnId="{C511CD23-C153-4F45-A872-FF2E466545B4}">
      <dgm:prSet/>
      <dgm:spPr/>
      <dgm:t>
        <a:bodyPr/>
        <a:lstStyle/>
        <a:p>
          <a:endParaRPr lang="en-US"/>
        </a:p>
      </dgm:t>
    </dgm:pt>
    <dgm:pt modelId="{DBAAA5B8-070E-4797-982C-5C7314687F9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technical upgrades</a:t>
          </a:r>
        </a:p>
      </dgm:t>
    </dgm:pt>
    <dgm:pt modelId="{DE15B714-BD3A-4935-806B-4E4B1A3E8E34}" type="parTrans" cxnId="{8D5345E7-BA79-4F8D-BA1A-43CF2CB6C5CB}">
      <dgm:prSet/>
      <dgm:spPr/>
      <dgm:t>
        <a:bodyPr/>
        <a:lstStyle/>
        <a:p>
          <a:endParaRPr lang="en-US"/>
        </a:p>
      </dgm:t>
    </dgm:pt>
    <dgm:pt modelId="{34C6344E-118C-4041-A26D-D3641196789B}" type="sibTrans" cxnId="{8D5345E7-BA79-4F8D-BA1A-43CF2CB6C5CB}">
      <dgm:prSet/>
      <dgm:spPr/>
      <dgm:t>
        <a:bodyPr/>
        <a:lstStyle/>
        <a:p>
          <a:endParaRPr lang="en-US"/>
        </a:p>
      </dgm:t>
    </dgm:pt>
    <dgm:pt modelId="{B5DB614E-1041-4F1F-8C8F-A1511F75CDDE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Regression detector </a:t>
          </a:r>
        </a:p>
      </dgm:t>
    </dgm:pt>
    <dgm:pt modelId="{F5327120-F65C-41C3-9237-9F405B3562D7}" type="parTrans" cxnId="{030AB87D-2382-4EB1-BAE5-655F5AF74812}">
      <dgm:prSet/>
      <dgm:spPr/>
      <dgm:t>
        <a:bodyPr/>
        <a:lstStyle/>
        <a:p>
          <a:endParaRPr lang="en-US"/>
        </a:p>
      </dgm:t>
    </dgm:pt>
    <dgm:pt modelId="{128FF888-CC07-4C8A-80BB-02A46C42EDF3}" type="sibTrans" cxnId="{030AB87D-2382-4EB1-BAE5-655F5AF74812}">
      <dgm:prSet/>
      <dgm:spPr/>
      <dgm:t>
        <a:bodyPr/>
        <a:lstStyle/>
        <a:p>
          <a:endParaRPr lang="en-US"/>
        </a:p>
      </dgm:t>
    </dgm:pt>
    <dgm:pt modelId="{5D503B5D-45FE-4437-94D8-2E526D44A6B2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for things changed</a:t>
          </a:r>
        </a:p>
      </dgm:t>
    </dgm:pt>
    <dgm:pt modelId="{EFD71F62-57CD-4F24-BC75-6A699D083C4C}" type="parTrans" cxnId="{45798BF3-0667-4309-9D6F-4897BFD0763D}">
      <dgm:prSet/>
      <dgm:spPr/>
      <dgm:t>
        <a:bodyPr/>
        <a:lstStyle/>
        <a:p>
          <a:endParaRPr lang="en-US"/>
        </a:p>
      </dgm:t>
    </dgm:pt>
    <dgm:pt modelId="{5BBC7F46-BACB-49E4-A7B1-386715BCDC8E}" type="sibTrans" cxnId="{45798BF3-0667-4309-9D6F-4897BFD0763D}">
      <dgm:prSet/>
      <dgm:spPr/>
      <dgm:t>
        <a:bodyPr/>
        <a:lstStyle/>
        <a:p>
          <a:endParaRPr lang="en-US"/>
        </a:p>
      </dgm:t>
    </dgm:pt>
    <dgm:pt modelId="{8AC6D852-6498-4E83-BFB7-FFEC3A1B8B18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Health indicator &amp; Smoke detector</a:t>
          </a:r>
        </a:p>
      </dgm:t>
    </dgm:pt>
    <dgm:pt modelId="{1702FCDC-5D51-440A-B787-DDD9C547A3E7}" type="parTrans" cxnId="{91A4B37C-A400-4BD1-A48D-FDBEDBF1835D}">
      <dgm:prSet/>
      <dgm:spPr/>
      <dgm:t>
        <a:bodyPr/>
        <a:lstStyle/>
        <a:p>
          <a:endParaRPr lang="en-US"/>
        </a:p>
      </dgm:t>
    </dgm:pt>
    <dgm:pt modelId="{45E39DD2-1B5F-44D2-B25C-1932716AF55E}" type="sibTrans" cxnId="{91A4B37C-A400-4BD1-A48D-FDBEDBF1835D}">
      <dgm:prSet/>
      <dgm:spPr/>
      <dgm:t>
        <a:bodyPr/>
        <a:lstStyle/>
        <a:p>
          <a:endParaRPr lang="en-US"/>
        </a:p>
      </dgm:t>
    </dgm:pt>
    <dgm:pt modelId="{85F5022B-EEA9-4E4B-9ACA-D38D2701A110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Reference for (re)using code</a:t>
          </a:r>
        </a:p>
      </dgm:t>
    </dgm:pt>
    <dgm:pt modelId="{45942F96-E15F-46CD-9154-560AF178BEFA}" type="parTrans" cxnId="{855AFE58-FE83-421C-9F7E-8D7BEB93B82D}">
      <dgm:prSet/>
      <dgm:spPr/>
      <dgm:t>
        <a:bodyPr/>
        <a:lstStyle/>
        <a:p>
          <a:endParaRPr lang="en-US"/>
        </a:p>
      </dgm:t>
    </dgm:pt>
    <dgm:pt modelId="{1ED1FC9B-51C3-4B55-9562-913C8B736D0F}" type="sibTrans" cxnId="{855AFE58-FE83-421C-9F7E-8D7BEB93B82D}">
      <dgm:prSet/>
      <dgm:spPr/>
      <dgm:t>
        <a:bodyPr/>
        <a:lstStyle/>
        <a:p>
          <a:endParaRPr lang="en-US"/>
        </a:p>
      </dgm:t>
    </dgm:pt>
    <dgm:pt modelId="{F42284E5-C874-44D9-8511-43E14C2323F4}">
      <dgm:prSet/>
      <dgm:spPr/>
      <dgm:t>
        <a:bodyPr/>
        <a:lstStyle/>
        <a:p>
          <a:pPr>
            <a:lnSpc>
              <a:spcPct val="100000"/>
            </a:lnSpc>
          </a:pPr>
          <a:r>
            <a:rPr lang="en-US"/>
            <a:t>and </a:t>
          </a:r>
          <a:r>
            <a:rPr lang="en-US" dirty="0"/>
            <a:t>things unchanged but impacted by changes</a:t>
          </a:r>
        </a:p>
      </dgm:t>
    </dgm:pt>
    <dgm:pt modelId="{A331812F-9771-4CD6-9DCC-D47AE0018343}" type="parTrans" cxnId="{DDC21CE8-343F-4609-BEBF-EC1BC3B92DED}">
      <dgm:prSet/>
      <dgm:spPr/>
      <dgm:t>
        <a:bodyPr/>
        <a:lstStyle/>
        <a:p>
          <a:endParaRPr lang="en-US"/>
        </a:p>
      </dgm:t>
    </dgm:pt>
    <dgm:pt modelId="{1EBF9BC5-D9FE-4AEC-851F-7C79CA24DCFF}" type="sibTrans" cxnId="{DDC21CE8-343F-4609-BEBF-EC1BC3B92DED}">
      <dgm:prSet/>
      <dgm:spPr/>
      <dgm:t>
        <a:bodyPr/>
        <a:lstStyle/>
        <a:p>
          <a:endParaRPr lang="en-US"/>
        </a:p>
      </dgm:t>
    </dgm:pt>
    <dgm:pt modelId="{4DB73943-F4AA-4820-8D85-BABE8F82DBA7}" type="pres">
      <dgm:prSet presAssocID="{073035B5-018A-423B-8F26-FB47DA66ED65}" presName="root" presStyleCnt="0">
        <dgm:presLayoutVars>
          <dgm:dir/>
          <dgm:resizeHandles val="exact"/>
        </dgm:presLayoutVars>
      </dgm:prSet>
      <dgm:spPr/>
    </dgm:pt>
    <dgm:pt modelId="{3C12B5EF-641C-4701-9EAD-93E85EAC40F4}" type="pres">
      <dgm:prSet presAssocID="{C467F65E-BCF7-4828-AB3E-EABCC95BDA47}" presName="compNode" presStyleCnt="0"/>
      <dgm:spPr/>
    </dgm:pt>
    <dgm:pt modelId="{664F87C0-3CF3-4F4A-A1FD-331876655C01}" type="pres">
      <dgm:prSet presAssocID="{C467F65E-BCF7-4828-AB3E-EABCC95BDA47}" presName="bgRect" presStyleLbl="bgShp" presStyleIdx="0" presStyleCnt="7"/>
      <dgm:spPr/>
    </dgm:pt>
    <dgm:pt modelId="{A02D55A7-5A36-45ED-8BC2-DCDD721695F7}" type="pres">
      <dgm:prSet presAssocID="{C467F65E-BCF7-4828-AB3E-EABCC95BDA47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cument"/>
        </a:ext>
      </dgm:extLst>
    </dgm:pt>
    <dgm:pt modelId="{950D2043-B9C2-4D1C-94AA-8306220404E1}" type="pres">
      <dgm:prSet presAssocID="{C467F65E-BCF7-4828-AB3E-EABCC95BDA47}" presName="spaceRect" presStyleCnt="0"/>
      <dgm:spPr/>
    </dgm:pt>
    <dgm:pt modelId="{0BF8FFFE-4ED6-422A-BB7A-48954E970CCE}" type="pres">
      <dgm:prSet presAssocID="{C467F65E-BCF7-4828-AB3E-EABCC95BDA47}" presName="parTx" presStyleLbl="revTx" presStyleIdx="0" presStyleCnt="9">
        <dgm:presLayoutVars>
          <dgm:chMax val="0"/>
          <dgm:chPref val="0"/>
        </dgm:presLayoutVars>
      </dgm:prSet>
      <dgm:spPr/>
    </dgm:pt>
    <dgm:pt modelId="{F70FFC9E-4A11-490B-8602-BAE99C460BA5}" type="pres">
      <dgm:prSet presAssocID="{80521FBD-D667-496E-9DE8-BE54B19031B9}" presName="sibTrans" presStyleCnt="0"/>
      <dgm:spPr/>
    </dgm:pt>
    <dgm:pt modelId="{D65318F5-DF8A-4918-8B17-64C7A494B527}" type="pres">
      <dgm:prSet presAssocID="{D5757E1F-99E9-4993-9A29-CCF5F31BB504}" presName="compNode" presStyleCnt="0"/>
      <dgm:spPr/>
    </dgm:pt>
    <dgm:pt modelId="{87CBA29B-6FA3-4768-8D48-42EC8A19921C}" type="pres">
      <dgm:prSet presAssocID="{D5757E1F-99E9-4993-9A29-CCF5F31BB504}" presName="bgRect" presStyleLbl="bgShp" presStyleIdx="1" presStyleCnt="7"/>
      <dgm:spPr/>
    </dgm:pt>
    <dgm:pt modelId="{BDFB840D-A853-415B-A75F-DCBCD74FD494}" type="pres">
      <dgm:prSet presAssocID="{D5757E1F-99E9-4993-9A29-CCF5F31BB504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at"/>
        </a:ext>
      </dgm:extLst>
    </dgm:pt>
    <dgm:pt modelId="{8946F153-C38D-4A23-B51E-2DDAFACF2846}" type="pres">
      <dgm:prSet presAssocID="{D5757E1F-99E9-4993-9A29-CCF5F31BB504}" presName="spaceRect" presStyleCnt="0"/>
      <dgm:spPr/>
    </dgm:pt>
    <dgm:pt modelId="{274A08BA-3370-4CD4-B222-4859FCD2BCDC}" type="pres">
      <dgm:prSet presAssocID="{D5757E1F-99E9-4993-9A29-CCF5F31BB504}" presName="parTx" presStyleLbl="revTx" presStyleIdx="1" presStyleCnt="9">
        <dgm:presLayoutVars>
          <dgm:chMax val="0"/>
          <dgm:chPref val="0"/>
        </dgm:presLayoutVars>
      </dgm:prSet>
      <dgm:spPr/>
    </dgm:pt>
    <dgm:pt modelId="{114F51F4-2058-44E6-8348-35B051228384}" type="pres">
      <dgm:prSet presAssocID="{E0E5BE00-E8C6-490D-AEE8-E63721A955AE}" presName="sibTrans" presStyleCnt="0"/>
      <dgm:spPr/>
    </dgm:pt>
    <dgm:pt modelId="{7ADF1961-B379-47DE-B335-D45A4909D6FA}" type="pres">
      <dgm:prSet presAssocID="{CB110A43-73BC-45F2-A1FD-5F37DDF52424}" presName="compNode" presStyleCnt="0"/>
      <dgm:spPr/>
    </dgm:pt>
    <dgm:pt modelId="{854A1121-E43F-45EB-AA18-1A4813D9243E}" type="pres">
      <dgm:prSet presAssocID="{CB110A43-73BC-45F2-A1FD-5F37DDF52424}" presName="bgRect" presStyleLbl="bgShp" presStyleIdx="2" presStyleCnt="7"/>
      <dgm:spPr/>
    </dgm:pt>
    <dgm:pt modelId="{CA901047-0D67-49AB-95CC-3F782DF99F5C}" type="pres">
      <dgm:prSet presAssocID="{CB110A43-73BC-45F2-A1FD-5F37DDF52424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Employee Badge"/>
        </a:ext>
      </dgm:extLst>
    </dgm:pt>
    <dgm:pt modelId="{8A1E7D38-F61A-4D5A-93A7-307367EEF869}" type="pres">
      <dgm:prSet presAssocID="{CB110A43-73BC-45F2-A1FD-5F37DDF52424}" presName="spaceRect" presStyleCnt="0"/>
      <dgm:spPr/>
    </dgm:pt>
    <dgm:pt modelId="{7422D9BC-E79A-4535-AA24-B103B3239699}" type="pres">
      <dgm:prSet presAssocID="{CB110A43-73BC-45F2-A1FD-5F37DDF52424}" presName="parTx" presStyleLbl="revTx" presStyleIdx="2" presStyleCnt="9">
        <dgm:presLayoutVars>
          <dgm:chMax val="0"/>
          <dgm:chPref val="0"/>
        </dgm:presLayoutVars>
      </dgm:prSet>
      <dgm:spPr/>
    </dgm:pt>
    <dgm:pt modelId="{809DD4F4-ECB9-4EED-BDED-499BBF276BF5}" type="pres">
      <dgm:prSet presAssocID="{C0B95E14-DFF9-44FC-9063-C40447648D7D}" presName="sibTrans" presStyleCnt="0"/>
      <dgm:spPr/>
    </dgm:pt>
    <dgm:pt modelId="{4D081074-D78C-412B-8CD3-48C669616A2F}" type="pres">
      <dgm:prSet presAssocID="{F07B91DC-6037-45BF-BE74-AA841E5A1566}" presName="compNode" presStyleCnt="0"/>
      <dgm:spPr/>
    </dgm:pt>
    <dgm:pt modelId="{D9ACCA29-FE63-41C7-AD9D-4BD6AD96961F}" type="pres">
      <dgm:prSet presAssocID="{F07B91DC-6037-45BF-BE74-AA841E5A1566}" presName="bgRect" presStyleLbl="bgShp" presStyleIdx="3" presStyleCnt="7"/>
      <dgm:spPr/>
    </dgm:pt>
    <dgm:pt modelId="{F4E74241-CEAF-453F-8B65-24B795F40F3A}" type="pres">
      <dgm:prSet presAssocID="{F07B91DC-6037-45BF-BE74-AA841E5A1566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9DE25C5-F14F-49C4-A25C-3C942B17A662}" type="pres">
      <dgm:prSet presAssocID="{F07B91DC-6037-45BF-BE74-AA841E5A1566}" presName="spaceRect" presStyleCnt="0"/>
      <dgm:spPr/>
    </dgm:pt>
    <dgm:pt modelId="{D53818DB-1D12-4F28-B97D-A863C7D0F079}" type="pres">
      <dgm:prSet presAssocID="{F07B91DC-6037-45BF-BE74-AA841E5A1566}" presName="parTx" presStyleLbl="revTx" presStyleIdx="3" presStyleCnt="9">
        <dgm:presLayoutVars>
          <dgm:chMax val="0"/>
          <dgm:chPref val="0"/>
        </dgm:presLayoutVars>
      </dgm:prSet>
      <dgm:spPr/>
    </dgm:pt>
    <dgm:pt modelId="{BEC45568-0AFF-4246-99CB-E2E51D60B4A0}" type="pres">
      <dgm:prSet presAssocID="{F07B91DC-6037-45BF-BE74-AA841E5A1566}" presName="desTx" presStyleLbl="revTx" presStyleIdx="4" presStyleCnt="9">
        <dgm:presLayoutVars/>
      </dgm:prSet>
      <dgm:spPr/>
    </dgm:pt>
    <dgm:pt modelId="{417B8A79-1C34-4D03-ACD8-1E48C971F082}" type="pres">
      <dgm:prSet presAssocID="{C7FA21ED-E075-461D-B68C-DA20FC5739B9}" presName="sibTrans" presStyleCnt="0"/>
      <dgm:spPr/>
    </dgm:pt>
    <dgm:pt modelId="{1D9271C7-6E59-498F-BC29-6ECE720C0AC2}" type="pres">
      <dgm:prSet presAssocID="{B5DB614E-1041-4F1F-8C8F-A1511F75CDDE}" presName="compNode" presStyleCnt="0"/>
      <dgm:spPr/>
    </dgm:pt>
    <dgm:pt modelId="{6C505001-F5FA-4DE3-BE9E-0CDCDB259DEC}" type="pres">
      <dgm:prSet presAssocID="{B5DB614E-1041-4F1F-8C8F-A1511F75CDDE}" presName="bgRect" presStyleLbl="bgShp" presStyleIdx="4" presStyleCnt="7"/>
      <dgm:spPr/>
    </dgm:pt>
    <dgm:pt modelId="{8D3F9597-A817-4972-8DEE-1DB4E9931D05}" type="pres">
      <dgm:prSet presAssocID="{B5DB614E-1041-4F1F-8C8F-A1511F75CDD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ownward trend"/>
        </a:ext>
      </dgm:extLst>
    </dgm:pt>
    <dgm:pt modelId="{0E7E541A-2958-4936-B52F-1F971CAAFFDF}" type="pres">
      <dgm:prSet presAssocID="{B5DB614E-1041-4F1F-8C8F-A1511F75CDDE}" presName="spaceRect" presStyleCnt="0"/>
      <dgm:spPr/>
    </dgm:pt>
    <dgm:pt modelId="{7265ADA6-B37A-47C7-84B0-A0D54EFC7197}" type="pres">
      <dgm:prSet presAssocID="{B5DB614E-1041-4F1F-8C8F-A1511F75CDDE}" presName="parTx" presStyleLbl="revTx" presStyleIdx="5" presStyleCnt="9">
        <dgm:presLayoutVars>
          <dgm:chMax val="0"/>
          <dgm:chPref val="0"/>
        </dgm:presLayoutVars>
      </dgm:prSet>
      <dgm:spPr/>
    </dgm:pt>
    <dgm:pt modelId="{553093DE-8404-49A6-BC64-9E22067167E7}" type="pres">
      <dgm:prSet presAssocID="{B5DB614E-1041-4F1F-8C8F-A1511F75CDDE}" presName="desTx" presStyleLbl="revTx" presStyleIdx="6" presStyleCnt="9">
        <dgm:presLayoutVars/>
      </dgm:prSet>
      <dgm:spPr/>
    </dgm:pt>
    <dgm:pt modelId="{70248978-8D89-4AC6-8C39-59DB8015B354}" type="pres">
      <dgm:prSet presAssocID="{128FF888-CC07-4C8A-80BB-02A46C42EDF3}" presName="sibTrans" presStyleCnt="0"/>
      <dgm:spPr/>
    </dgm:pt>
    <dgm:pt modelId="{A1795CE9-4A0C-47FF-AB2D-EFA5142A6308}" type="pres">
      <dgm:prSet presAssocID="{8AC6D852-6498-4E83-BFB7-FFEC3A1B8B18}" presName="compNode" presStyleCnt="0"/>
      <dgm:spPr/>
    </dgm:pt>
    <dgm:pt modelId="{89F10073-5D49-41A4-BA48-F386E780F0A0}" type="pres">
      <dgm:prSet presAssocID="{8AC6D852-6498-4E83-BFB7-FFEC3A1B8B18}" presName="bgRect" presStyleLbl="bgShp" presStyleIdx="5" presStyleCnt="7"/>
      <dgm:spPr/>
    </dgm:pt>
    <dgm:pt modelId="{D990DAD5-29D2-4457-9DFC-039E888B2CD8}" type="pres">
      <dgm:prSet presAssocID="{8AC6D852-6498-4E83-BFB7-FFEC3A1B8B18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oking"/>
        </a:ext>
      </dgm:extLst>
    </dgm:pt>
    <dgm:pt modelId="{104DC785-C8C1-42CE-B242-5CE617D9BE63}" type="pres">
      <dgm:prSet presAssocID="{8AC6D852-6498-4E83-BFB7-FFEC3A1B8B18}" presName="spaceRect" presStyleCnt="0"/>
      <dgm:spPr/>
    </dgm:pt>
    <dgm:pt modelId="{26B208C7-F509-484F-B3A3-0C49224EEDDD}" type="pres">
      <dgm:prSet presAssocID="{8AC6D852-6498-4E83-BFB7-FFEC3A1B8B18}" presName="parTx" presStyleLbl="revTx" presStyleIdx="7" presStyleCnt="9">
        <dgm:presLayoutVars>
          <dgm:chMax val="0"/>
          <dgm:chPref val="0"/>
        </dgm:presLayoutVars>
      </dgm:prSet>
      <dgm:spPr/>
    </dgm:pt>
    <dgm:pt modelId="{CEBA0484-2C72-409C-868E-7E166BC462AD}" type="pres">
      <dgm:prSet presAssocID="{45E39DD2-1B5F-44D2-B25C-1932716AF55E}" presName="sibTrans" presStyleCnt="0"/>
      <dgm:spPr/>
    </dgm:pt>
    <dgm:pt modelId="{33B5CE13-0E27-45ED-A5D8-BFF238A500B0}" type="pres">
      <dgm:prSet presAssocID="{85F5022B-EEA9-4E4B-9ACA-D38D2701A110}" presName="compNode" presStyleCnt="0"/>
      <dgm:spPr/>
    </dgm:pt>
    <dgm:pt modelId="{98ADC71C-5B46-4D9D-ADDA-5EC2D52D36C1}" type="pres">
      <dgm:prSet presAssocID="{85F5022B-EEA9-4E4B-9ACA-D38D2701A110}" presName="bgRect" presStyleLbl="bgShp" presStyleIdx="6" presStyleCnt="7"/>
      <dgm:spPr/>
    </dgm:pt>
    <dgm:pt modelId="{28AAD5A3-00C9-40A6-BBE6-3EB03111BD9B}" type="pres">
      <dgm:prSet presAssocID="{85F5022B-EEA9-4E4B-9ACA-D38D2701A110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code"/>
        </a:ext>
      </dgm:extLst>
    </dgm:pt>
    <dgm:pt modelId="{E2530762-E536-4168-8439-0584EDDC35EB}" type="pres">
      <dgm:prSet presAssocID="{85F5022B-EEA9-4E4B-9ACA-D38D2701A110}" presName="spaceRect" presStyleCnt="0"/>
      <dgm:spPr/>
    </dgm:pt>
    <dgm:pt modelId="{1022B840-6701-4628-B3AA-2CB5D7860E3C}" type="pres">
      <dgm:prSet presAssocID="{85F5022B-EEA9-4E4B-9ACA-D38D2701A110}" presName="parTx" presStyleLbl="revTx" presStyleIdx="8" presStyleCnt="9">
        <dgm:presLayoutVars>
          <dgm:chMax val="0"/>
          <dgm:chPref val="0"/>
        </dgm:presLayoutVars>
      </dgm:prSet>
      <dgm:spPr/>
    </dgm:pt>
  </dgm:ptLst>
  <dgm:cxnLst>
    <dgm:cxn modelId="{E7F52901-6A58-4EDE-A529-C49CA5097AE2}" type="presOf" srcId="{F9384378-21BD-4DD8-935A-02853B341ED3}" destId="{BEC45568-0AFF-4246-99CB-E2E51D60B4A0}" srcOrd="0" destOrd="0" presId="urn:microsoft.com/office/officeart/2018/2/layout/IconVerticalSolidList"/>
    <dgm:cxn modelId="{1AFEEE08-24C0-4084-BB1F-234B07EAD4A6}" type="presOf" srcId="{073035B5-018A-423B-8F26-FB47DA66ED65}" destId="{4DB73943-F4AA-4820-8D85-BABE8F82DBA7}" srcOrd="0" destOrd="0" presId="urn:microsoft.com/office/officeart/2018/2/layout/IconVerticalSolidList"/>
    <dgm:cxn modelId="{C90ACC23-93E5-4659-B0CA-B04190B5EC6D}" type="presOf" srcId="{C467F65E-BCF7-4828-AB3E-EABCC95BDA47}" destId="{0BF8FFFE-4ED6-422A-BB7A-48954E970CCE}" srcOrd="0" destOrd="0" presId="urn:microsoft.com/office/officeart/2018/2/layout/IconVerticalSolidList"/>
    <dgm:cxn modelId="{C511CD23-C153-4F45-A872-FF2E466545B4}" srcId="{F07B91DC-6037-45BF-BE74-AA841E5A1566}" destId="{F9384378-21BD-4DD8-935A-02853B341ED3}" srcOrd="0" destOrd="0" parTransId="{BAFB5906-96BB-4C74-8C05-EA5AAE5BBC1B}" sibTransId="{2DD10797-938E-4143-A7F5-75D5DCBD883C}"/>
    <dgm:cxn modelId="{F998FD60-2AC9-46B4-8953-4971FF555DD0}" type="presOf" srcId="{DBAAA5B8-070E-4797-982C-5C7314687F9E}" destId="{BEC45568-0AFF-4246-99CB-E2E51D60B4A0}" srcOrd="0" destOrd="1" presId="urn:microsoft.com/office/officeart/2018/2/layout/IconVerticalSolidList"/>
    <dgm:cxn modelId="{E44A3162-F39A-4939-9FED-E022AD035104}" type="presOf" srcId="{F42284E5-C874-44D9-8511-43E14C2323F4}" destId="{553093DE-8404-49A6-BC64-9E22067167E7}" srcOrd="0" destOrd="1" presId="urn:microsoft.com/office/officeart/2018/2/layout/IconVerticalSolidList"/>
    <dgm:cxn modelId="{E762DB50-A5C8-4D39-A99E-656684270A63}" type="presOf" srcId="{F07B91DC-6037-45BF-BE74-AA841E5A1566}" destId="{D53818DB-1D12-4F28-B97D-A863C7D0F079}" srcOrd="0" destOrd="0" presId="urn:microsoft.com/office/officeart/2018/2/layout/IconVerticalSolidList"/>
    <dgm:cxn modelId="{D84DE356-22E8-4794-8C01-DE67DF31493A}" srcId="{073035B5-018A-423B-8F26-FB47DA66ED65}" destId="{C467F65E-BCF7-4828-AB3E-EABCC95BDA47}" srcOrd="0" destOrd="0" parTransId="{F374AFBC-E0D3-4238-BAB3-9FD2D91CC4DF}" sibTransId="{80521FBD-D667-496E-9DE8-BE54B19031B9}"/>
    <dgm:cxn modelId="{D2C99657-FFC5-4642-8E40-4E355BC47533}" srcId="{073035B5-018A-423B-8F26-FB47DA66ED65}" destId="{D5757E1F-99E9-4993-9A29-CCF5F31BB504}" srcOrd="1" destOrd="0" parTransId="{1AD72E7A-3125-4D6B-9A1C-3703BFBDBB57}" sibTransId="{E0E5BE00-E8C6-490D-AEE8-E63721A955AE}"/>
    <dgm:cxn modelId="{855AFE58-FE83-421C-9F7E-8D7BEB93B82D}" srcId="{073035B5-018A-423B-8F26-FB47DA66ED65}" destId="{85F5022B-EEA9-4E4B-9ACA-D38D2701A110}" srcOrd="6" destOrd="0" parTransId="{45942F96-E15F-46CD-9154-560AF178BEFA}" sibTransId="{1ED1FC9B-51C3-4B55-9562-913C8B736D0F}"/>
    <dgm:cxn modelId="{91A4B37C-A400-4BD1-A48D-FDBEDBF1835D}" srcId="{073035B5-018A-423B-8F26-FB47DA66ED65}" destId="{8AC6D852-6498-4E83-BFB7-FFEC3A1B8B18}" srcOrd="5" destOrd="0" parTransId="{1702FCDC-5D51-440A-B787-DDD9C547A3E7}" sibTransId="{45E39DD2-1B5F-44D2-B25C-1932716AF55E}"/>
    <dgm:cxn modelId="{030AB87D-2382-4EB1-BAE5-655F5AF74812}" srcId="{073035B5-018A-423B-8F26-FB47DA66ED65}" destId="{B5DB614E-1041-4F1F-8C8F-A1511F75CDDE}" srcOrd="4" destOrd="0" parTransId="{F5327120-F65C-41C3-9237-9F405B3562D7}" sibTransId="{128FF888-CC07-4C8A-80BB-02A46C42EDF3}"/>
    <dgm:cxn modelId="{B6F75EAD-93CD-4070-AC95-CC22545F43F2}" type="presOf" srcId="{CB110A43-73BC-45F2-A1FD-5F37DDF52424}" destId="{7422D9BC-E79A-4535-AA24-B103B3239699}" srcOrd="0" destOrd="0" presId="urn:microsoft.com/office/officeart/2018/2/layout/IconVerticalSolidList"/>
    <dgm:cxn modelId="{C5EB39B4-FA9F-40FA-85ED-4F89F71F5AEA}" type="presOf" srcId="{B5DB614E-1041-4F1F-8C8F-A1511F75CDDE}" destId="{7265ADA6-B37A-47C7-84B0-A0D54EFC7197}" srcOrd="0" destOrd="0" presId="urn:microsoft.com/office/officeart/2018/2/layout/IconVerticalSolidList"/>
    <dgm:cxn modelId="{7DE4B9B8-9B5E-462E-83FA-AEA36BD32B2B}" type="presOf" srcId="{8AC6D852-6498-4E83-BFB7-FFEC3A1B8B18}" destId="{26B208C7-F509-484F-B3A3-0C49224EEDDD}" srcOrd="0" destOrd="0" presId="urn:microsoft.com/office/officeart/2018/2/layout/IconVerticalSolidList"/>
    <dgm:cxn modelId="{E07ADABA-B77D-4C04-88E6-4011C4110795}" type="presOf" srcId="{5D503B5D-45FE-4437-94D8-2E526D44A6B2}" destId="{553093DE-8404-49A6-BC64-9E22067167E7}" srcOrd="0" destOrd="0" presId="urn:microsoft.com/office/officeart/2018/2/layout/IconVerticalSolidList"/>
    <dgm:cxn modelId="{30174BD2-CD7E-4900-99D9-ECCC87245DF8}" type="presOf" srcId="{85F5022B-EEA9-4E4B-9ACA-D38D2701A110}" destId="{1022B840-6701-4628-B3AA-2CB5D7860E3C}" srcOrd="0" destOrd="0" presId="urn:microsoft.com/office/officeart/2018/2/layout/IconVerticalSolidList"/>
    <dgm:cxn modelId="{103BA3DF-76F2-4573-8CF9-4F6B8BA961B3}" srcId="{073035B5-018A-423B-8F26-FB47DA66ED65}" destId="{CB110A43-73BC-45F2-A1FD-5F37DDF52424}" srcOrd="2" destOrd="0" parTransId="{023262B8-267B-4C96-961E-4982060E1127}" sibTransId="{C0B95E14-DFF9-44FC-9063-C40447648D7D}"/>
    <dgm:cxn modelId="{8D5345E7-BA79-4F8D-BA1A-43CF2CB6C5CB}" srcId="{F07B91DC-6037-45BF-BE74-AA841E5A1566}" destId="{DBAAA5B8-070E-4797-982C-5C7314687F9E}" srcOrd="1" destOrd="0" parTransId="{DE15B714-BD3A-4935-806B-4E4B1A3E8E34}" sibTransId="{34C6344E-118C-4041-A26D-D3641196789B}"/>
    <dgm:cxn modelId="{DDC21CE8-343F-4609-BEBF-EC1BC3B92DED}" srcId="{B5DB614E-1041-4F1F-8C8F-A1511F75CDDE}" destId="{F42284E5-C874-44D9-8511-43E14C2323F4}" srcOrd="1" destOrd="0" parTransId="{A331812F-9771-4CD6-9DCC-D47AE0018343}" sibTransId="{1EBF9BC5-D9FE-4AEC-851F-7C79CA24DCFF}"/>
    <dgm:cxn modelId="{3D9088E9-9186-4896-AE82-4D93866C315D}" srcId="{073035B5-018A-423B-8F26-FB47DA66ED65}" destId="{F07B91DC-6037-45BF-BE74-AA841E5A1566}" srcOrd="3" destOrd="0" parTransId="{ED756DCF-FD66-4B13-8036-443F5DCD86B8}" sibTransId="{C7FA21ED-E075-461D-B68C-DA20FC5739B9}"/>
    <dgm:cxn modelId="{C86383EA-3368-4900-9F7C-4BAF2C82EC5A}" type="presOf" srcId="{D5757E1F-99E9-4993-9A29-CCF5F31BB504}" destId="{274A08BA-3370-4CD4-B222-4859FCD2BCDC}" srcOrd="0" destOrd="0" presId="urn:microsoft.com/office/officeart/2018/2/layout/IconVerticalSolidList"/>
    <dgm:cxn modelId="{45798BF3-0667-4309-9D6F-4897BFD0763D}" srcId="{B5DB614E-1041-4F1F-8C8F-A1511F75CDDE}" destId="{5D503B5D-45FE-4437-94D8-2E526D44A6B2}" srcOrd="0" destOrd="0" parTransId="{EFD71F62-57CD-4F24-BC75-6A699D083C4C}" sibTransId="{5BBC7F46-BACB-49E4-A7B1-386715BCDC8E}"/>
    <dgm:cxn modelId="{4035CDC1-73EA-4CD2-B51A-465F37BFE175}" type="presParOf" srcId="{4DB73943-F4AA-4820-8D85-BABE8F82DBA7}" destId="{3C12B5EF-641C-4701-9EAD-93E85EAC40F4}" srcOrd="0" destOrd="0" presId="urn:microsoft.com/office/officeart/2018/2/layout/IconVerticalSolidList"/>
    <dgm:cxn modelId="{65DB3A3C-B0E4-4783-8DD1-4BD7D4144C3A}" type="presParOf" srcId="{3C12B5EF-641C-4701-9EAD-93E85EAC40F4}" destId="{664F87C0-3CF3-4F4A-A1FD-331876655C01}" srcOrd="0" destOrd="0" presId="urn:microsoft.com/office/officeart/2018/2/layout/IconVerticalSolidList"/>
    <dgm:cxn modelId="{7C6D7AA3-2CFB-4454-8856-CC1B8D6B66A5}" type="presParOf" srcId="{3C12B5EF-641C-4701-9EAD-93E85EAC40F4}" destId="{A02D55A7-5A36-45ED-8BC2-DCDD721695F7}" srcOrd="1" destOrd="0" presId="urn:microsoft.com/office/officeart/2018/2/layout/IconVerticalSolidList"/>
    <dgm:cxn modelId="{BF3A6805-4251-4C6A-A608-5B41F3A72143}" type="presParOf" srcId="{3C12B5EF-641C-4701-9EAD-93E85EAC40F4}" destId="{950D2043-B9C2-4D1C-94AA-8306220404E1}" srcOrd="2" destOrd="0" presId="urn:microsoft.com/office/officeart/2018/2/layout/IconVerticalSolidList"/>
    <dgm:cxn modelId="{C94BD480-BD6E-492A-9B9B-01D793FAC16E}" type="presParOf" srcId="{3C12B5EF-641C-4701-9EAD-93E85EAC40F4}" destId="{0BF8FFFE-4ED6-422A-BB7A-48954E970CCE}" srcOrd="3" destOrd="0" presId="urn:microsoft.com/office/officeart/2018/2/layout/IconVerticalSolidList"/>
    <dgm:cxn modelId="{C2F810D1-DD75-4E3C-8198-C7D38A7A2166}" type="presParOf" srcId="{4DB73943-F4AA-4820-8D85-BABE8F82DBA7}" destId="{F70FFC9E-4A11-490B-8602-BAE99C460BA5}" srcOrd="1" destOrd="0" presId="urn:microsoft.com/office/officeart/2018/2/layout/IconVerticalSolidList"/>
    <dgm:cxn modelId="{3D59FEE6-DFB3-40A6-957B-3C4DD84DB96A}" type="presParOf" srcId="{4DB73943-F4AA-4820-8D85-BABE8F82DBA7}" destId="{D65318F5-DF8A-4918-8B17-64C7A494B527}" srcOrd="2" destOrd="0" presId="urn:microsoft.com/office/officeart/2018/2/layout/IconVerticalSolidList"/>
    <dgm:cxn modelId="{EA5AC477-7FE0-4CA7-9FFC-52A6937E0A49}" type="presParOf" srcId="{D65318F5-DF8A-4918-8B17-64C7A494B527}" destId="{87CBA29B-6FA3-4768-8D48-42EC8A19921C}" srcOrd="0" destOrd="0" presId="urn:microsoft.com/office/officeart/2018/2/layout/IconVerticalSolidList"/>
    <dgm:cxn modelId="{0685B3D7-545B-43A3-9704-ED6848662B5F}" type="presParOf" srcId="{D65318F5-DF8A-4918-8B17-64C7A494B527}" destId="{BDFB840D-A853-415B-A75F-DCBCD74FD494}" srcOrd="1" destOrd="0" presId="urn:microsoft.com/office/officeart/2018/2/layout/IconVerticalSolidList"/>
    <dgm:cxn modelId="{A63A283D-9C44-4FF2-B45E-5D401E7E3BDF}" type="presParOf" srcId="{D65318F5-DF8A-4918-8B17-64C7A494B527}" destId="{8946F153-C38D-4A23-B51E-2DDAFACF2846}" srcOrd="2" destOrd="0" presId="urn:microsoft.com/office/officeart/2018/2/layout/IconVerticalSolidList"/>
    <dgm:cxn modelId="{6F5427F7-1801-44B5-9E1A-FCD4C7FF731F}" type="presParOf" srcId="{D65318F5-DF8A-4918-8B17-64C7A494B527}" destId="{274A08BA-3370-4CD4-B222-4859FCD2BCDC}" srcOrd="3" destOrd="0" presId="urn:microsoft.com/office/officeart/2018/2/layout/IconVerticalSolidList"/>
    <dgm:cxn modelId="{57D9A314-8912-4040-AA02-3934D91AF93A}" type="presParOf" srcId="{4DB73943-F4AA-4820-8D85-BABE8F82DBA7}" destId="{114F51F4-2058-44E6-8348-35B051228384}" srcOrd="3" destOrd="0" presId="urn:microsoft.com/office/officeart/2018/2/layout/IconVerticalSolidList"/>
    <dgm:cxn modelId="{0A0A1D38-C853-4574-8E62-46C3E53D7134}" type="presParOf" srcId="{4DB73943-F4AA-4820-8D85-BABE8F82DBA7}" destId="{7ADF1961-B379-47DE-B335-D45A4909D6FA}" srcOrd="4" destOrd="0" presId="urn:microsoft.com/office/officeart/2018/2/layout/IconVerticalSolidList"/>
    <dgm:cxn modelId="{84089E8A-727C-4E3D-9322-1F5FF765EF0F}" type="presParOf" srcId="{7ADF1961-B379-47DE-B335-D45A4909D6FA}" destId="{854A1121-E43F-45EB-AA18-1A4813D9243E}" srcOrd="0" destOrd="0" presId="urn:microsoft.com/office/officeart/2018/2/layout/IconVerticalSolidList"/>
    <dgm:cxn modelId="{2DD35448-C178-4DCC-9193-C28E8A6F24BF}" type="presParOf" srcId="{7ADF1961-B379-47DE-B335-D45A4909D6FA}" destId="{CA901047-0D67-49AB-95CC-3F782DF99F5C}" srcOrd="1" destOrd="0" presId="urn:microsoft.com/office/officeart/2018/2/layout/IconVerticalSolidList"/>
    <dgm:cxn modelId="{BC894CBC-D87B-4F58-82AC-5651A4FA572D}" type="presParOf" srcId="{7ADF1961-B379-47DE-B335-D45A4909D6FA}" destId="{8A1E7D38-F61A-4D5A-93A7-307367EEF869}" srcOrd="2" destOrd="0" presId="urn:microsoft.com/office/officeart/2018/2/layout/IconVerticalSolidList"/>
    <dgm:cxn modelId="{6A11259C-87B1-4605-B231-7169E4A97B09}" type="presParOf" srcId="{7ADF1961-B379-47DE-B335-D45A4909D6FA}" destId="{7422D9BC-E79A-4535-AA24-B103B3239699}" srcOrd="3" destOrd="0" presId="urn:microsoft.com/office/officeart/2018/2/layout/IconVerticalSolidList"/>
    <dgm:cxn modelId="{78A3B12F-9C65-4D27-983D-A4125EEB02C4}" type="presParOf" srcId="{4DB73943-F4AA-4820-8D85-BABE8F82DBA7}" destId="{809DD4F4-ECB9-4EED-BDED-499BBF276BF5}" srcOrd="5" destOrd="0" presId="urn:microsoft.com/office/officeart/2018/2/layout/IconVerticalSolidList"/>
    <dgm:cxn modelId="{175627F1-728B-42F3-9599-A4530A729BA3}" type="presParOf" srcId="{4DB73943-F4AA-4820-8D85-BABE8F82DBA7}" destId="{4D081074-D78C-412B-8CD3-48C669616A2F}" srcOrd="6" destOrd="0" presId="urn:microsoft.com/office/officeart/2018/2/layout/IconVerticalSolidList"/>
    <dgm:cxn modelId="{66933A73-ACC0-4F01-8CDE-4DADFA52189E}" type="presParOf" srcId="{4D081074-D78C-412B-8CD3-48C669616A2F}" destId="{D9ACCA29-FE63-41C7-AD9D-4BD6AD96961F}" srcOrd="0" destOrd="0" presId="urn:microsoft.com/office/officeart/2018/2/layout/IconVerticalSolidList"/>
    <dgm:cxn modelId="{9014D43C-046E-4752-A64B-6238F5015F69}" type="presParOf" srcId="{4D081074-D78C-412B-8CD3-48C669616A2F}" destId="{F4E74241-CEAF-453F-8B65-24B795F40F3A}" srcOrd="1" destOrd="0" presId="urn:microsoft.com/office/officeart/2018/2/layout/IconVerticalSolidList"/>
    <dgm:cxn modelId="{5798AA76-4B61-49B3-8D0B-EDC9A335A9D0}" type="presParOf" srcId="{4D081074-D78C-412B-8CD3-48C669616A2F}" destId="{C9DE25C5-F14F-49C4-A25C-3C942B17A662}" srcOrd="2" destOrd="0" presId="urn:microsoft.com/office/officeart/2018/2/layout/IconVerticalSolidList"/>
    <dgm:cxn modelId="{9C297FB3-8048-467F-BAF7-AD63DB653C38}" type="presParOf" srcId="{4D081074-D78C-412B-8CD3-48C669616A2F}" destId="{D53818DB-1D12-4F28-B97D-A863C7D0F079}" srcOrd="3" destOrd="0" presId="urn:microsoft.com/office/officeart/2018/2/layout/IconVerticalSolidList"/>
    <dgm:cxn modelId="{CCE57203-720D-44DA-BEF5-1CBE336F31A0}" type="presParOf" srcId="{4D081074-D78C-412B-8CD3-48C669616A2F}" destId="{BEC45568-0AFF-4246-99CB-E2E51D60B4A0}" srcOrd="4" destOrd="0" presId="urn:microsoft.com/office/officeart/2018/2/layout/IconVerticalSolidList"/>
    <dgm:cxn modelId="{279B46CF-E643-4C9E-B644-D0E42C4C5491}" type="presParOf" srcId="{4DB73943-F4AA-4820-8D85-BABE8F82DBA7}" destId="{417B8A79-1C34-4D03-ACD8-1E48C971F082}" srcOrd="7" destOrd="0" presId="urn:microsoft.com/office/officeart/2018/2/layout/IconVerticalSolidList"/>
    <dgm:cxn modelId="{BF644E97-9E50-4C5A-8210-B9D2F4FEFC32}" type="presParOf" srcId="{4DB73943-F4AA-4820-8D85-BABE8F82DBA7}" destId="{1D9271C7-6E59-498F-BC29-6ECE720C0AC2}" srcOrd="8" destOrd="0" presId="urn:microsoft.com/office/officeart/2018/2/layout/IconVerticalSolidList"/>
    <dgm:cxn modelId="{8E74840A-6718-44E3-8621-160AC0C32117}" type="presParOf" srcId="{1D9271C7-6E59-498F-BC29-6ECE720C0AC2}" destId="{6C505001-F5FA-4DE3-BE9E-0CDCDB259DEC}" srcOrd="0" destOrd="0" presId="urn:microsoft.com/office/officeart/2018/2/layout/IconVerticalSolidList"/>
    <dgm:cxn modelId="{606740DE-14FB-4A20-801F-90578CC25442}" type="presParOf" srcId="{1D9271C7-6E59-498F-BC29-6ECE720C0AC2}" destId="{8D3F9597-A817-4972-8DEE-1DB4E9931D05}" srcOrd="1" destOrd="0" presId="urn:microsoft.com/office/officeart/2018/2/layout/IconVerticalSolidList"/>
    <dgm:cxn modelId="{72327E99-EF67-4E3D-9FAE-66DF5B138B8F}" type="presParOf" srcId="{1D9271C7-6E59-498F-BC29-6ECE720C0AC2}" destId="{0E7E541A-2958-4936-B52F-1F971CAAFFDF}" srcOrd="2" destOrd="0" presId="urn:microsoft.com/office/officeart/2018/2/layout/IconVerticalSolidList"/>
    <dgm:cxn modelId="{D76095B3-4372-4D76-A666-D3262E16364F}" type="presParOf" srcId="{1D9271C7-6E59-498F-BC29-6ECE720C0AC2}" destId="{7265ADA6-B37A-47C7-84B0-A0D54EFC7197}" srcOrd="3" destOrd="0" presId="urn:microsoft.com/office/officeart/2018/2/layout/IconVerticalSolidList"/>
    <dgm:cxn modelId="{1E87EAE2-E4E6-40D4-AC8D-C54028E96567}" type="presParOf" srcId="{1D9271C7-6E59-498F-BC29-6ECE720C0AC2}" destId="{553093DE-8404-49A6-BC64-9E22067167E7}" srcOrd="4" destOrd="0" presId="urn:microsoft.com/office/officeart/2018/2/layout/IconVerticalSolidList"/>
    <dgm:cxn modelId="{55685FA1-3B51-4F78-AF69-0FE44CD2BDC9}" type="presParOf" srcId="{4DB73943-F4AA-4820-8D85-BABE8F82DBA7}" destId="{70248978-8D89-4AC6-8C39-59DB8015B354}" srcOrd="9" destOrd="0" presId="urn:microsoft.com/office/officeart/2018/2/layout/IconVerticalSolidList"/>
    <dgm:cxn modelId="{44E6099A-E597-4CDF-8B3B-4A0C72762B31}" type="presParOf" srcId="{4DB73943-F4AA-4820-8D85-BABE8F82DBA7}" destId="{A1795CE9-4A0C-47FF-AB2D-EFA5142A6308}" srcOrd="10" destOrd="0" presId="urn:microsoft.com/office/officeart/2018/2/layout/IconVerticalSolidList"/>
    <dgm:cxn modelId="{BFBB640A-65FE-4F3E-9723-43156A49AA6C}" type="presParOf" srcId="{A1795CE9-4A0C-47FF-AB2D-EFA5142A6308}" destId="{89F10073-5D49-41A4-BA48-F386E780F0A0}" srcOrd="0" destOrd="0" presId="urn:microsoft.com/office/officeart/2018/2/layout/IconVerticalSolidList"/>
    <dgm:cxn modelId="{DD81689D-924B-4C33-9409-7D1274BDEC98}" type="presParOf" srcId="{A1795CE9-4A0C-47FF-AB2D-EFA5142A6308}" destId="{D990DAD5-29D2-4457-9DFC-039E888B2CD8}" srcOrd="1" destOrd="0" presId="urn:microsoft.com/office/officeart/2018/2/layout/IconVerticalSolidList"/>
    <dgm:cxn modelId="{EC85E9B5-1812-4F4B-96BE-E26E61EE9DD9}" type="presParOf" srcId="{A1795CE9-4A0C-47FF-AB2D-EFA5142A6308}" destId="{104DC785-C8C1-42CE-B242-5CE617D9BE63}" srcOrd="2" destOrd="0" presId="urn:microsoft.com/office/officeart/2018/2/layout/IconVerticalSolidList"/>
    <dgm:cxn modelId="{BE207848-1EE2-4583-BDAF-E3413175E964}" type="presParOf" srcId="{A1795CE9-4A0C-47FF-AB2D-EFA5142A6308}" destId="{26B208C7-F509-484F-B3A3-0C49224EEDDD}" srcOrd="3" destOrd="0" presId="urn:microsoft.com/office/officeart/2018/2/layout/IconVerticalSolidList"/>
    <dgm:cxn modelId="{BE4313D3-65F0-40D7-95E1-D6C94013E0F3}" type="presParOf" srcId="{4DB73943-F4AA-4820-8D85-BABE8F82DBA7}" destId="{CEBA0484-2C72-409C-868E-7E166BC462AD}" srcOrd="11" destOrd="0" presId="urn:microsoft.com/office/officeart/2018/2/layout/IconVerticalSolidList"/>
    <dgm:cxn modelId="{D2C21EDF-5596-4665-8D32-92EF4F6651B3}" type="presParOf" srcId="{4DB73943-F4AA-4820-8D85-BABE8F82DBA7}" destId="{33B5CE13-0E27-45ED-A5D8-BFF238A500B0}" srcOrd="12" destOrd="0" presId="urn:microsoft.com/office/officeart/2018/2/layout/IconVerticalSolidList"/>
    <dgm:cxn modelId="{A41015B6-DC06-4133-BE0E-145311F59258}" type="presParOf" srcId="{33B5CE13-0E27-45ED-A5D8-BFF238A500B0}" destId="{98ADC71C-5B46-4D9D-ADDA-5EC2D52D36C1}" srcOrd="0" destOrd="0" presId="urn:microsoft.com/office/officeart/2018/2/layout/IconVerticalSolidList"/>
    <dgm:cxn modelId="{B37CA432-05FE-46B8-8790-6ECD2978D79D}" type="presParOf" srcId="{33B5CE13-0E27-45ED-A5D8-BFF238A500B0}" destId="{28AAD5A3-00C9-40A6-BBE6-3EB03111BD9B}" srcOrd="1" destOrd="0" presId="urn:microsoft.com/office/officeart/2018/2/layout/IconVerticalSolidList"/>
    <dgm:cxn modelId="{459F3FBE-0217-4620-A5D5-549BF19C74E1}" type="presParOf" srcId="{33B5CE13-0E27-45ED-A5D8-BFF238A500B0}" destId="{E2530762-E536-4168-8439-0584EDDC35EB}" srcOrd="2" destOrd="0" presId="urn:microsoft.com/office/officeart/2018/2/layout/IconVerticalSolidList"/>
    <dgm:cxn modelId="{589FFEBA-F380-4B2F-8BAE-2ECB8BF43D77}" type="presParOf" srcId="{33B5CE13-0E27-45ED-A5D8-BFF238A500B0}" destId="{1022B840-6701-4628-B3AA-2CB5D7860E3C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7D54579C-46A6-44B2-99D6-3091C97DF219}" type="doc">
      <dgm:prSet loTypeId="urn:microsoft.com/office/officeart/2016/7/layout/RepeatingBendingProcessNew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201E53A5-15E4-4759-B252-571F11CBB3F8}">
      <dgm:prSet/>
      <dgm:spPr/>
      <dgm:t>
        <a:bodyPr/>
        <a:lstStyle/>
        <a:p>
          <a:r>
            <a:rPr lang="en-US"/>
            <a:t>Tiered roll out</a:t>
          </a:r>
        </a:p>
      </dgm:t>
    </dgm:pt>
    <dgm:pt modelId="{DB28969E-41AF-450D-AC14-D3E496725C08}" type="parTrans" cxnId="{466C7029-B564-403B-B4DD-0E0916692B61}">
      <dgm:prSet/>
      <dgm:spPr/>
      <dgm:t>
        <a:bodyPr/>
        <a:lstStyle/>
        <a:p>
          <a:endParaRPr lang="en-US"/>
        </a:p>
      </dgm:t>
    </dgm:pt>
    <dgm:pt modelId="{9E657830-7C2E-4ACD-8B05-5EB67CF1C9F2}" type="sibTrans" cxnId="{466C7029-B564-403B-B4DD-0E0916692B61}">
      <dgm:prSet/>
      <dgm:spPr/>
      <dgm:t>
        <a:bodyPr/>
        <a:lstStyle/>
        <a:p>
          <a:endParaRPr lang="en-US"/>
        </a:p>
      </dgm:t>
    </dgm:pt>
    <dgm:pt modelId="{BE80B85D-DB52-4C2D-8E19-91AB27BC4378}">
      <dgm:prSet/>
      <dgm:spPr/>
      <dgm:t>
        <a:bodyPr/>
        <a:lstStyle/>
        <a:p>
          <a:r>
            <a:rPr lang="en-US"/>
            <a:t>Spot issue [very quickly]</a:t>
          </a:r>
        </a:p>
      </dgm:t>
    </dgm:pt>
    <dgm:pt modelId="{BE2514F6-4FB4-4D6A-915D-B0D0565BA84B}" type="parTrans" cxnId="{EEB9FB89-6E72-47E1-BBBD-000841D175AC}">
      <dgm:prSet/>
      <dgm:spPr/>
      <dgm:t>
        <a:bodyPr/>
        <a:lstStyle/>
        <a:p>
          <a:endParaRPr lang="en-US"/>
        </a:p>
      </dgm:t>
    </dgm:pt>
    <dgm:pt modelId="{F575E3E2-92A1-4A2F-A9C4-B234F9AAC00B}" type="sibTrans" cxnId="{EEB9FB89-6E72-47E1-BBBD-000841D175AC}">
      <dgm:prSet/>
      <dgm:spPr/>
      <dgm:t>
        <a:bodyPr/>
        <a:lstStyle/>
        <a:p>
          <a:endParaRPr lang="en-US"/>
        </a:p>
      </dgm:t>
    </dgm:pt>
    <dgm:pt modelId="{3BBABC68-7DFC-4BE9-8BBD-A910C59A855A}">
      <dgm:prSet/>
      <dgm:spPr/>
      <dgm:t>
        <a:bodyPr/>
        <a:lstStyle/>
        <a:p>
          <a:r>
            <a:rPr lang="en-US"/>
            <a:t>Assign priority</a:t>
          </a:r>
        </a:p>
      </dgm:t>
    </dgm:pt>
    <dgm:pt modelId="{4B06E13B-7A65-4184-B45A-0637605EBCFC}" type="parTrans" cxnId="{68961FD8-B698-460D-9FFD-3D53175B2AD0}">
      <dgm:prSet/>
      <dgm:spPr/>
      <dgm:t>
        <a:bodyPr/>
        <a:lstStyle/>
        <a:p>
          <a:endParaRPr lang="en-US"/>
        </a:p>
      </dgm:t>
    </dgm:pt>
    <dgm:pt modelId="{05A0A0BE-4731-41D4-8904-B41A36515938}" type="sibTrans" cxnId="{68961FD8-B698-460D-9FFD-3D53175B2AD0}">
      <dgm:prSet/>
      <dgm:spPr/>
      <dgm:t>
        <a:bodyPr/>
        <a:lstStyle/>
        <a:p>
          <a:endParaRPr lang="en-US"/>
        </a:p>
      </dgm:t>
    </dgm:pt>
    <dgm:pt modelId="{393799B3-EE15-4968-909C-3F77541D1B32}">
      <dgm:prSet/>
      <dgm:spPr/>
      <dgm:t>
        <a:bodyPr/>
        <a:lstStyle/>
        <a:p>
          <a:r>
            <a:rPr lang="en-US"/>
            <a:t>Define test (to reproduce and guard against regression)</a:t>
          </a:r>
        </a:p>
      </dgm:t>
    </dgm:pt>
    <dgm:pt modelId="{6BD2C71F-D732-44B7-A6D7-6E66A9476FEA}" type="parTrans" cxnId="{2F3133C4-DB5F-4E33-8F27-AE682FB085A5}">
      <dgm:prSet/>
      <dgm:spPr/>
      <dgm:t>
        <a:bodyPr/>
        <a:lstStyle/>
        <a:p>
          <a:endParaRPr lang="en-US"/>
        </a:p>
      </dgm:t>
    </dgm:pt>
    <dgm:pt modelId="{F8F9432A-0E30-426B-88E6-085AFB968440}" type="sibTrans" cxnId="{2F3133C4-DB5F-4E33-8F27-AE682FB085A5}">
      <dgm:prSet/>
      <dgm:spPr/>
      <dgm:t>
        <a:bodyPr/>
        <a:lstStyle/>
        <a:p>
          <a:endParaRPr lang="en-US"/>
        </a:p>
      </dgm:t>
    </dgm:pt>
    <dgm:pt modelId="{064D7731-0177-4C67-A09E-874056BCCC34}">
      <dgm:prSet/>
      <dgm:spPr/>
      <dgm:t>
        <a:bodyPr/>
        <a:lstStyle/>
        <a:p>
          <a:r>
            <a:rPr lang="en-US"/>
            <a:t>Create fix on branch</a:t>
          </a:r>
        </a:p>
      </dgm:t>
    </dgm:pt>
    <dgm:pt modelId="{D6676C4B-922B-4209-9A0F-4382075AE1E5}" type="parTrans" cxnId="{B10B4AC5-A076-46DF-9E6A-A5CFD6169B9F}">
      <dgm:prSet/>
      <dgm:spPr/>
      <dgm:t>
        <a:bodyPr/>
        <a:lstStyle/>
        <a:p>
          <a:endParaRPr lang="en-US"/>
        </a:p>
      </dgm:t>
    </dgm:pt>
    <dgm:pt modelId="{9FD9F7E0-1685-4854-9987-9CB3920A16B6}" type="sibTrans" cxnId="{B10B4AC5-A076-46DF-9E6A-A5CFD6169B9F}">
      <dgm:prSet/>
      <dgm:spPr/>
      <dgm:t>
        <a:bodyPr/>
        <a:lstStyle/>
        <a:p>
          <a:endParaRPr lang="en-US"/>
        </a:p>
      </dgm:t>
    </dgm:pt>
    <dgm:pt modelId="{CB0EE3E1-6698-4B0A-B9E3-60CDFC83F693}">
      <dgm:prSet/>
      <dgm:spPr/>
      <dgm:t>
        <a:bodyPr/>
        <a:lstStyle/>
        <a:p>
          <a:r>
            <a:rPr lang="en-US"/>
            <a:t>working code</a:t>
          </a:r>
        </a:p>
      </dgm:t>
    </dgm:pt>
    <dgm:pt modelId="{4FE52DB7-333E-4E0A-9157-25F363B7B282}" type="parTrans" cxnId="{D10D0FB9-0E11-4E6C-8C19-C8C8B6CF886A}">
      <dgm:prSet/>
      <dgm:spPr/>
      <dgm:t>
        <a:bodyPr/>
        <a:lstStyle/>
        <a:p>
          <a:endParaRPr lang="en-US"/>
        </a:p>
      </dgm:t>
    </dgm:pt>
    <dgm:pt modelId="{19267122-85A4-4E5A-85D4-3A40E91DF1E6}" type="sibTrans" cxnId="{D10D0FB9-0E11-4E6C-8C19-C8C8B6CF886A}">
      <dgm:prSet/>
      <dgm:spPr/>
      <dgm:t>
        <a:bodyPr/>
        <a:lstStyle/>
        <a:p>
          <a:endParaRPr lang="en-US"/>
        </a:p>
      </dgm:t>
    </dgm:pt>
    <dgm:pt modelId="{A0AA873C-8A33-43E2-AF5E-86C42D7FF162}">
      <dgm:prSet/>
      <dgm:spPr/>
      <dgm:t>
        <a:bodyPr/>
        <a:lstStyle/>
        <a:p>
          <a:r>
            <a:rPr lang="en-US"/>
            <a:t>professional code</a:t>
          </a:r>
        </a:p>
      </dgm:t>
    </dgm:pt>
    <dgm:pt modelId="{1FFDBA6D-A4A0-4896-A37A-71615BA870A2}" type="parTrans" cxnId="{98E7461E-EF37-403F-BA52-616E38B6A58F}">
      <dgm:prSet/>
      <dgm:spPr/>
      <dgm:t>
        <a:bodyPr/>
        <a:lstStyle/>
        <a:p>
          <a:endParaRPr lang="en-US"/>
        </a:p>
      </dgm:t>
    </dgm:pt>
    <dgm:pt modelId="{84BAF445-1DCA-4AA3-A9BA-A825E112AD93}" type="sibTrans" cxnId="{98E7461E-EF37-403F-BA52-616E38B6A58F}">
      <dgm:prSet/>
      <dgm:spPr/>
      <dgm:t>
        <a:bodyPr/>
        <a:lstStyle/>
        <a:p>
          <a:endParaRPr lang="en-US"/>
        </a:p>
      </dgm:t>
    </dgm:pt>
    <dgm:pt modelId="{50A58950-3F43-434C-8D72-9FF42F9BAF7E}">
      <dgm:prSet/>
      <dgm:spPr/>
      <dgm:t>
        <a:bodyPr/>
        <a:lstStyle/>
        <a:p>
          <a:r>
            <a:rPr lang="en-US"/>
            <a:t>PR and Merge to trunk =&gt; DONE</a:t>
          </a:r>
        </a:p>
      </dgm:t>
    </dgm:pt>
    <dgm:pt modelId="{242E73F4-5C8B-418C-BFC1-1A6D3D730612}" type="parTrans" cxnId="{B0206B96-D147-49BC-8581-AB9DC4ECCAA8}">
      <dgm:prSet/>
      <dgm:spPr/>
      <dgm:t>
        <a:bodyPr/>
        <a:lstStyle/>
        <a:p>
          <a:endParaRPr lang="en-US"/>
        </a:p>
      </dgm:t>
    </dgm:pt>
    <dgm:pt modelId="{F2C128E8-D808-44D9-8F2E-DEB294FEECD7}" type="sibTrans" cxnId="{B0206B96-D147-49BC-8581-AB9DC4ECCAA8}">
      <dgm:prSet/>
      <dgm:spPr/>
      <dgm:t>
        <a:bodyPr/>
        <a:lstStyle/>
        <a:p>
          <a:endParaRPr lang="en-US"/>
        </a:p>
      </dgm:t>
    </dgm:pt>
    <dgm:pt modelId="{741EB57B-2CD4-41D2-B5E9-CA6B16C6F87A}">
      <dgm:prSet/>
      <dgm:spPr/>
      <dgm:t>
        <a:bodyPr/>
        <a:lstStyle/>
        <a:p>
          <a:r>
            <a:rPr lang="en-US" dirty="0"/>
            <a:t>&lt;business decision&gt;</a:t>
          </a:r>
        </a:p>
      </dgm:t>
    </dgm:pt>
    <dgm:pt modelId="{AC55A1DB-6693-40FF-905A-AF61C303137A}" type="parTrans" cxnId="{7DB5AD66-FE22-4F09-8287-EF4DC81C5D00}">
      <dgm:prSet/>
      <dgm:spPr/>
      <dgm:t>
        <a:bodyPr/>
        <a:lstStyle/>
        <a:p>
          <a:endParaRPr lang="en-US"/>
        </a:p>
      </dgm:t>
    </dgm:pt>
    <dgm:pt modelId="{FF5C37E3-795A-4B27-978D-F9422D19126A}" type="sibTrans" cxnId="{7DB5AD66-FE22-4F09-8287-EF4DC81C5D00}">
      <dgm:prSet/>
      <dgm:spPr/>
      <dgm:t>
        <a:bodyPr/>
        <a:lstStyle/>
        <a:p>
          <a:endParaRPr lang="en-US"/>
        </a:p>
      </dgm:t>
    </dgm:pt>
    <dgm:pt modelId="{46E1D2BB-446F-4B18-99D7-3D49553291BC}">
      <dgm:prSet/>
      <dgm:spPr/>
      <dgm:t>
        <a:bodyPr/>
        <a:lstStyle/>
        <a:p>
          <a:r>
            <a:rPr lang="en-US" dirty="0"/>
            <a:t>Roll Out</a:t>
          </a:r>
        </a:p>
      </dgm:t>
    </dgm:pt>
    <dgm:pt modelId="{749A1AEF-AEC1-4793-8D90-AF8ED14EDF35}" type="parTrans" cxnId="{C4C4C807-32B6-4125-B0C7-C0A14546CC3B}">
      <dgm:prSet/>
      <dgm:spPr/>
      <dgm:t>
        <a:bodyPr/>
        <a:lstStyle/>
        <a:p>
          <a:endParaRPr lang="en-US"/>
        </a:p>
      </dgm:t>
    </dgm:pt>
    <dgm:pt modelId="{E2A6C6D4-758D-4045-9276-DA4182CAC370}" type="sibTrans" cxnId="{C4C4C807-32B6-4125-B0C7-C0A14546CC3B}">
      <dgm:prSet/>
      <dgm:spPr/>
      <dgm:t>
        <a:bodyPr/>
        <a:lstStyle/>
        <a:p>
          <a:endParaRPr lang="en-US"/>
        </a:p>
      </dgm:t>
    </dgm:pt>
    <dgm:pt modelId="{F85B597D-56D1-4AF2-96A1-67629E4DD4C2}" type="pres">
      <dgm:prSet presAssocID="{7D54579C-46A6-44B2-99D6-3091C97DF219}" presName="Name0" presStyleCnt="0">
        <dgm:presLayoutVars>
          <dgm:dir/>
          <dgm:resizeHandles val="exact"/>
        </dgm:presLayoutVars>
      </dgm:prSet>
      <dgm:spPr/>
    </dgm:pt>
    <dgm:pt modelId="{FEAE369B-544A-441B-AA32-45BCAB8E417B}" type="pres">
      <dgm:prSet presAssocID="{201E53A5-15E4-4759-B252-571F11CBB3F8}" presName="node" presStyleLbl="node1" presStyleIdx="0" presStyleCnt="8">
        <dgm:presLayoutVars>
          <dgm:bulletEnabled val="1"/>
        </dgm:presLayoutVars>
      </dgm:prSet>
      <dgm:spPr/>
    </dgm:pt>
    <dgm:pt modelId="{69D7380B-32A4-46B1-8D4D-DC81CAE23696}" type="pres">
      <dgm:prSet presAssocID="{9E657830-7C2E-4ACD-8B05-5EB67CF1C9F2}" presName="sibTrans" presStyleLbl="sibTrans1D1" presStyleIdx="0" presStyleCnt="7"/>
      <dgm:spPr/>
    </dgm:pt>
    <dgm:pt modelId="{54D2B4C3-4910-4815-B76C-5A2DA3F64A4E}" type="pres">
      <dgm:prSet presAssocID="{9E657830-7C2E-4ACD-8B05-5EB67CF1C9F2}" presName="connectorText" presStyleLbl="sibTrans1D1" presStyleIdx="0" presStyleCnt="7"/>
      <dgm:spPr/>
    </dgm:pt>
    <dgm:pt modelId="{87F24F2A-1680-4594-99A3-2889895BF107}" type="pres">
      <dgm:prSet presAssocID="{BE80B85D-DB52-4C2D-8E19-91AB27BC4378}" presName="node" presStyleLbl="node1" presStyleIdx="1" presStyleCnt="8">
        <dgm:presLayoutVars>
          <dgm:bulletEnabled val="1"/>
        </dgm:presLayoutVars>
      </dgm:prSet>
      <dgm:spPr/>
    </dgm:pt>
    <dgm:pt modelId="{1CB4630B-39E8-4487-B135-99B3709BA648}" type="pres">
      <dgm:prSet presAssocID="{F575E3E2-92A1-4A2F-A9C4-B234F9AAC00B}" presName="sibTrans" presStyleLbl="sibTrans1D1" presStyleIdx="1" presStyleCnt="7"/>
      <dgm:spPr/>
    </dgm:pt>
    <dgm:pt modelId="{08614695-6506-4104-984A-A1CC2C213459}" type="pres">
      <dgm:prSet presAssocID="{F575E3E2-92A1-4A2F-A9C4-B234F9AAC00B}" presName="connectorText" presStyleLbl="sibTrans1D1" presStyleIdx="1" presStyleCnt="7"/>
      <dgm:spPr/>
    </dgm:pt>
    <dgm:pt modelId="{F0A116AD-D331-4629-91D7-DF4221DC1C96}" type="pres">
      <dgm:prSet presAssocID="{3BBABC68-7DFC-4BE9-8BBD-A910C59A855A}" presName="node" presStyleLbl="node1" presStyleIdx="2" presStyleCnt="8">
        <dgm:presLayoutVars>
          <dgm:bulletEnabled val="1"/>
        </dgm:presLayoutVars>
      </dgm:prSet>
      <dgm:spPr/>
    </dgm:pt>
    <dgm:pt modelId="{F81B1DA1-ADF6-4B94-9030-41BE83D76FF4}" type="pres">
      <dgm:prSet presAssocID="{05A0A0BE-4731-41D4-8904-B41A36515938}" presName="sibTrans" presStyleLbl="sibTrans1D1" presStyleIdx="2" presStyleCnt="7"/>
      <dgm:spPr/>
    </dgm:pt>
    <dgm:pt modelId="{49FAD9AA-32B7-432F-B21B-C93E73EB32EB}" type="pres">
      <dgm:prSet presAssocID="{05A0A0BE-4731-41D4-8904-B41A36515938}" presName="connectorText" presStyleLbl="sibTrans1D1" presStyleIdx="2" presStyleCnt="7"/>
      <dgm:spPr/>
    </dgm:pt>
    <dgm:pt modelId="{6437B01B-F247-4A03-8245-F5D2F76CCF74}" type="pres">
      <dgm:prSet presAssocID="{393799B3-EE15-4968-909C-3F77541D1B32}" presName="node" presStyleLbl="node1" presStyleIdx="3" presStyleCnt="8">
        <dgm:presLayoutVars>
          <dgm:bulletEnabled val="1"/>
        </dgm:presLayoutVars>
      </dgm:prSet>
      <dgm:spPr/>
    </dgm:pt>
    <dgm:pt modelId="{3C88280F-2484-4EC8-B1CF-C926512A8018}" type="pres">
      <dgm:prSet presAssocID="{F8F9432A-0E30-426B-88E6-085AFB968440}" presName="sibTrans" presStyleLbl="sibTrans1D1" presStyleIdx="3" presStyleCnt="7"/>
      <dgm:spPr/>
    </dgm:pt>
    <dgm:pt modelId="{DEC9E9B7-E1F4-4E26-87D0-4BDDB6FD3DC7}" type="pres">
      <dgm:prSet presAssocID="{F8F9432A-0E30-426B-88E6-085AFB968440}" presName="connectorText" presStyleLbl="sibTrans1D1" presStyleIdx="3" presStyleCnt="7"/>
      <dgm:spPr/>
    </dgm:pt>
    <dgm:pt modelId="{23900566-FAB4-464A-BB44-1C017C17585F}" type="pres">
      <dgm:prSet presAssocID="{064D7731-0177-4C67-A09E-874056BCCC34}" presName="node" presStyleLbl="node1" presStyleIdx="4" presStyleCnt="8">
        <dgm:presLayoutVars>
          <dgm:bulletEnabled val="1"/>
        </dgm:presLayoutVars>
      </dgm:prSet>
      <dgm:spPr/>
    </dgm:pt>
    <dgm:pt modelId="{2BC8FBFA-4C30-4D44-9314-FF191892DBD5}" type="pres">
      <dgm:prSet presAssocID="{9FD9F7E0-1685-4854-9987-9CB3920A16B6}" presName="sibTrans" presStyleLbl="sibTrans1D1" presStyleIdx="4" presStyleCnt="7"/>
      <dgm:spPr/>
    </dgm:pt>
    <dgm:pt modelId="{54D0F22B-ED63-4BA2-BDF9-538367E89BF4}" type="pres">
      <dgm:prSet presAssocID="{9FD9F7E0-1685-4854-9987-9CB3920A16B6}" presName="connectorText" presStyleLbl="sibTrans1D1" presStyleIdx="4" presStyleCnt="7"/>
      <dgm:spPr/>
    </dgm:pt>
    <dgm:pt modelId="{E613BDFD-4891-4E6E-BF2D-7B553A87A564}" type="pres">
      <dgm:prSet presAssocID="{50A58950-3F43-434C-8D72-9FF42F9BAF7E}" presName="node" presStyleLbl="node1" presStyleIdx="5" presStyleCnt="8">
        <dgm:presLayoutVars>
          <dgm:bulletEnabled val="1"/>
        </dgm:presLayoutVars>
      </dgm:prSet>
      <dgm:spPr/>
    </dgm:pt>
    <dgm:pt modelId="{7F9DC38A-8959-45E5-97CA-6C64C1D12DBB}" type="pres">
      <dgm:prSet presAssocID="{F2C128E8-D808-44D9-8F2E-DEB294FEECD7}" presName="sibTrans" presStyleLbl="sibTrans1D1" presStyleIdx="5" presStyleCnt="7"/>
      <dgm:spPr/>
    </dgm:pt>
    <dgm:pt modelId="{31585206-71E8-4A46-9998-8FF137C586CC}" type="pres">
      <dgm:prSet presAssocID="{F2C128E8-D808-44D9-8F2E-DEB294FEECD7}" presName="connectorText" presStyleLbl="sibTrans1D1" presStyleIdx="5" presStyleCnt="7"/>
      <dgm:spPr/>
    </dgm:pt>
    <dgm:pt modelId="{84077EBC-BEF7-46C9-98DF-F95BBB3C234A}" type="pres">
      <dgm:prSet presAssocID="{741EB57B-2CD4-41D2-B5E9-CA6B16C6F87A}" presName="node" presStyleLbl="node1" presStyleIdx="6" presStyleCnt="8">
        <dgm:presLayoutVars>
          <dgm:bulletEnabled val="1"/>
        </dgm:presLayoutVars>
      </dgm:prSet>
      <dgm:spPr/>
    </dgm:pt>
    <dgm:pt modelId="{8D4CD5F4-D688-44C5-B33C-27946591CC58}" type="pres">
      <dgm:prSet presAssocID="{FF5C37E3-795A-4B27-978D-F9422D19126A}" presName="sibTrans" presStyleLbl="sibTrans1D1" presStyleIdx="6" presStyleCnt="7"/>
      <dgm:spPr/>
    </dgm:pt>
    <dgm:pt modelId="{0A710CBC-D289-4559-9572-5892286598BB}" type="pres">
      <dgm:prSet presAssocID="{FF5C37E3-795A-4B27-978D-F9422D19126A}" presName="connectorText" presStyleLbl="sibTrans1D1" presStyleIdx="6" presStyleCnt="7"/>
      <dgm:spPr/>
    </dgm:pt>
    <dgm:pt modelId="{5B03A890-B222-4E26-84C8-AD9717923866}" type="pres">
      <dgm:prSet presAssocID="{46E1D2BB-446F-4B18-99D7-3D49553291BC}" presName="node" presStyleLbl="node1" presStyleIdx="7" presStyleCnt="8">
        <dgm:presLayoutVars>
          <dgm:bulletEnabled val="1"/>
        </dgm:presLayoutVars>
      </dgm:prSet>
      <dgm:spPr/>
    </dgm:pt>
  </dgm:ptLst>
  <dgm:cxnLst>
    <dgm:cxn modelId="{83600F04-A102-43C5-97E1-8B8CBE8A0776}" type="presOf" srcId="{FF5C37E3-795A-4B27-978D-F9422D19126A}" destId="{0A710CBC-D289-4559-9572-5892286598BB}" srcOrd="1" destOrd="0" presId="urn:microsoft.com/office/officeart/2016/7/layout/RepeatingBendingProcessNew"/>
    <dgm:cxn modelId="{C4C4C807-32B6-4125-B0C7-C0A14546CC3B}" srcId="{7D54579C-46A6-44B2-99D6-3091C97DF219}" destId="{46E1D2BB-446F-4B18-99D7-3D49553291BC}" srcOrd="7" destOrd="0" parTransId="{749A1AEF-AEC1-4793-8D90-AF8ED14EDF35}" sibTransId="{E2A6C6D4-758D-4045-9276-DA4182CAC370}"/>
    <dgm:cxn modelId="{C91B1A17-B6EA-441B-B868-1D15CE23FC47}" type="presOf" srcId="{9FD9F7E0-1685-4854-9987-9CB3920A16B6}" destId="{2BC8FBFA-4C30-4D44-9314-FF191892DBD5}" srcOrd="0" destOrd="0" presId="urn:microsoft.com/office/officeart/2016/7/layout/RepeatingBendingProcessNew"/>
    <dgm:cxn modelId="{98E7461E-EF37-403F-BA52-616E38B6A58F}" srcId="{064D7731-0177-4C67-A09E-874056BCCC34}" destId="{A0AA873C-8A33-43E2-AF5E-86C42D7FF162}" srcOrd="1" destOrd="0" parTransId="{1FFDBA6D-A4A0-4896-A37A-71615BA870A2}" sibTransId="{84BAF445-1DCA-4AA3-A9BA-A825E112AD93}"/>
    <dgm:cxn modelId="{466C7029-B564-403B-B4DD-0E0916692B61}" srcId="{7D54579C-46A6-44B2-99D6-3091C97DF219}" destId="{201E53A5-15E4-4759-B252-571F11CBB3F8}" srcOrd="0" destOrd="0" parTransId="{DB28969E-41AF-450D-AC14-D3E496725C08}" sibTransId="{9E657830-7C2E-4ACD-8B05-5EB67CF1C9F2}"/>
    <dgm:cxn modelId="{7009BD40-01AB-4BF2-9D27-05B177EBBF51}" type="presOf" srcId="{064D7731-0177-4C67-A09E-874056BCCC34}" destId="{23900566-FAB4-464A-BB44-1C017C17585F}" srcOrd="0" destOrd="0" presId="urn:microsoft.com/office/officeart/2016/7/layout/RepeatingBendingProcessNew"/>
    <dgm:cxn modelId="{7DB5AD66-FE22-4F09-8287-EF4DC81C5D00}" srcId="{7D54579C-46A6-44B2-99D6-3091C97DF219}" destId="{741EB57B-2CD4-41D2-B5E9-CA6B16C6F87A}" srcOrd="6" destOrd="0" parTransId="{AC55A1DB-6693-40FF-905A-AF61C303137A}" sibTransId="{FF5C37E3-795A-4B27-978D-F9422D19126A}"/>
    <dgm:cxn modelId="{76F2156C-369C-4883-85EA-C923BB8F6A4B}" type="presOf" srcId="{9FD9F7E0-1685-4854-9987-9CB3920A16B6}" destId="{54D0F22B-ED63-4BA2-BDF9-538367E89BF4}" srcOrd="1" destOrd="0" presId="urn:microsoft.com/office/officeart/2016/7/layout/RepeatingBendingProcessNew"/>
    <dgm:cxn modelId="{16BC5850-EF14-459D-91D1-1EDC91353E7F}" type="presOf" srcId="{F8F9432A-0E30-426B-88E6-085AFB968440}" destId="{DEC9E9B7-E1F4-4E26-87D0-4BDDB6FD3DC7}" srcOrd="1" destOrd="0" presId="urn:microsoft.com/office/officeart/2016/7/layout/RepeatingBendingProcessNew"/>
    <dgm:cxn modelId="{A908A150-6B3C-4DBE-8A2E-32D5A700C460}" type="presOf" srcId="{9E657830-7C2E-4ACD-8B05-5EB67CF1C9F2}" destId="{54D2B4C3-4910-4815-B76C-5A2DA3F64A4E}" srcOrd="1" destOrd="0" presId="urn:microsoft.com/office/officeart/2016/7/layout/RepeatingBendingProcessNew"/>
    <dgm:cxn modelId="{52A5E572-72B8-454A-89D5-909B56EA9D17}" type="presOf" srcId="{F2C128E8-D808-44D9-8F2E-DEB294FEECD7}" destId="{31585206-71E8-4A46-9998-8FF137C586CC}" srcOrd="1" destOrd="0" presId="urn:microsoft.com/office/officeart/2016/7/layout/RepeatingBendingProcessNew"/>
    <dgm:cxn modelId="{0F4F2375-A4F7-4996-B464-6FCFD6426EEF}" type="presOf" srcId="{F575E3E2-92A1-4A2F-A9C4-B234F9AAC00B}" destId="{1CB4630B-39E8-4487-B135-99B3709BA648}" srcOrd="0" destOrd="0" presId="urn:microsoft.com/office/officeart/2016/7/layout/RepeatingBendingProcessNew"/>
    <dgm:cxn modelId="{CB308180-6514-4256-8EE3-4EA2A3CC0745}" type="presOf" srcId="{9E657830-7C2E-4ACD-8B05-5EB67CF1C9F2}" destId="{69D7380B-32A4-46B1-8D4D-DC81CAE23696}" srcOrd="0" destOrd="0" presId="urn:microsoft.com/office/officeart/2016/7/layout/RepeatingBendingProcessNew"/>
    <dgm:cxn modelId="{69964181-D672-4CCA-8E50-08B91E7E922E}" type="presOf" srcId="{7D54579C-46A6-44B2-99D6-3091C97DF219}" destId="{F85B597D-56D1-4AF2-96A1-67629E4DD4C2}" srcOrd="0" destOrd="0" presId="urn:microsoft.com/office/officeart/2016/7/layout/RepeatingBendingProcessNew"/>
    <dgm:cxn modelId="{21742182-CE5D-42B3-8785-A1D583381AE4}" type="presOf" srcId="{FF5C37E3-795A-4B27-978D-F9422D19126A}" destId="{8D4CD5F4-D688-44C5-B33C-27946591CC58}" srcOrd="0" destOrd="0" presId="urn:microsoft.com/office/officeart/2016/7/layout/RepeatingBendingProcessNew"/>
    <dgm:cxn modelId="{4F236D83-7553-4AA3-A18E-8B3D7E3C7292}" type="presOf" srcId="{393799B3-EE15-4968-909C-3F77541D1B32}" destId="{6437B01B-F247-4A03-8245-F5D2F76CCF74}" srcOrd="0" destOrd="0" presId="urn:microsoft.com/office/officeart/2016/7/layout/RepeatingBendingProcessNew"/>
    <dgm:cxn modelId="{EEB9FB89-6E72-47E1-BBBD-000841D175AC}" srcId="{7D54579C-46A6-44B2-99D6-3091C97DF219}" destId="{BE80B85D-DB52-4C2D-8E19-91AB27BC4378}" srcOrd="1" destOrd="0" parTransId="{BE2514F6-4FB4-4D6A-915D-B0D0565BA84B}" sibTransId="{F575E3E2-92A1-4A2F-A9C4-B234F9AAC00B}"/>
    <dgm:cxn modelId="{ED3DB98A-AD9A-45BB-B55E-E6BDD54AFC5D}" type="presOf" srcId="{A0AA873C-8A33-43E2-AF5E-86C42D7FF162}" destId="{23900566-FAB4-464A-BB44-1C017C17585F}" srcOrd="0" destOrd="2" presId="urn:microsoft.com/office/officeart/2016/7/layout/RepeatingBendingProcessNew"/>
    <dgm:cxn modelId="{B0206B96-D147-49BC-8581-AB9DC4ECCAA8}" srcId="{7D54579C-46A6-44B2-99D6-3091C97DF219}" destId="{50A58950-3F43-434C-8D72-9FF42F9BAF7E}" srcOrd="5" destOrd="0" parTransId="{242E73F4-5C8B-418C-BFC1-1A6D3D730612}" sibTransId="{F2C128E8-D808-44D9-8F2E-DEB294FEECD7}"/>
    <dgm:cxn modelId="{85CA85A0-2950-4B60-838C-521765448878}" type="presOf" srcId="{05A0A0BE-4731-41D4-8904-B41A36515938}" destId="{F81B1DA1-ADF6-4B94-9030-41BE83D76FF4}" srcOrd="0" destOrd="0" presId="urn:microsoft.com/office/officeart/2016/7/layout/RepeatingBendingProcessNew"/>
    <dgm:cxn modelId="{2A1DBBA7-C23D-438D-9BC2-111EC0031CD7}" type="presOf" srcId="{F2C128E8-D808-44D9-8F2E-DEB294FEECD7}" destId="{7F9DC38A-8959-45E5-97CA-6C64C1D12DBB}" srcOrd="0" destOrd="0" presId="urn:microsoft.com/office/officeart/2016/7/layout/RepeatingBendingProcessNew"/>
    <dgm:cxn modelId="{D10D0FB9-0E11-4E6C-8C19-C8C8B6CF886A}" srcId="{064D7731-0177-4C67-A09E-874056BCCC34}" destId="{CB0EE3E1-6698-4B0A-B9E3-60CDFC83F693}" srcOrd="0" destOrd="0" parTransId="{4FE52DB7-333E-4E0A-9157-25F363B7B282}" sibTransId="{19267122-85A4-4E5A-85D4-3A40E91DF1E6}"/>
    <dgm:cxn modelId="{58D11EBF-B717-41FF-B6ED-D8E6AF9FEA40}" type="presOf" srcId="{201E53A5-15E4-4759-B252-571F11CBB3F8}" destId="{FEAE369B-544A-441B-AA32-45BCAB8E417B}" srcOrd="0" destOrd="0" presId="urn:microsoft.com/office/officeart/2016/7/layout/RepeatingBendingProcessNew"/>
    <dgm:cxn modelId="{2F3133C4-DB5F-4E33-8F27-AE682FB085A5}" srcId="{7D54579C-46A6-44B2-99D6-3091C97DF219}" destId="{393799B3-EE15-4968-909C-3F77541D1B32}" srcOrd="3" destOrd="0" parTransId="{6BD2C71F-D732-44B7-A6D7-6E66A9476FEA}" sibTransId="{F8F9432A-0E30-426B-88E6-085AFB968440}"/>
    <dgm:cxn modelId="{B10B4AC5-A076-46DF-9E6A-A5CFD6169B9F}" srcId="{7D54579C-46A6-44B2-99D6-3091C97DF219}" destId="{064D7731-0177-4C67-A09E-874056BCCC34}" srcOrd="4" destOrd="0" parTransId="{D6676C4B-922B-4209-9A0F-4382075AE1E5}" sibTransId="{9FD9F7E0-1685-4854-9987-9CB3920A16B6}"/>
    <dgm:cxn modelId="{C2238AC6-BDAA-4E67-ACCC-E58EEB00ABD1}" type="presOf" srcId="{741EB57B-2CD4-41D2-B5E9-CA6B16C6F87A}" destId="{84077EBC-BEF7-46C9-98DF-F95BBB3C234A}" srcOrd="0" destOrd="0" presId="urn:microsoft.com/office/officeart/2016/7/layout/RepeatingBendingProcessNew"/>
    <dgm:cxn modelId="{53140FC7-E61F-45E4-8545-EF2A360ED943}" type="presOf" srcId="{05A0A0BE-4731-41D4-8904-B41A36515938}" destId="{49FAD9AA-32B7-432F-B21B-C93E73EB32EB}" srcOrd="1" destOrd="0" presId="urn:microsoft.com/office/officeart/2016/7/layout/RepeatingBendingProcessNew"/>
    <dgm:cxn modelId="{68961FD8-B698-460D-9FFD-3D53175B2AD0}" srcId="{7D54579C-46A6-44B2-99D6-3091C97DF219}" destId="{3BBABC68-7DFC-4BE9-8BBD-A910C59A855A}" srcOrd="2" destOrd="0" parTransId="{4B06E13B-7A65-4184-B45A-0637605EBCFC}" sibTransId="{05A0A0BE-4731-41D4-8904-B41A36515938}"/>
    <dgm:cxn modelId="{01A461D8-8FD0-49FF-B559-53581BC8B068}" type="presOf" srcId="{F575E3E2-92A1-4A2F-A9C4-B234F9AAC00B}" destId="{08614695-6506-4104-984A-A1CC2C213459}" srcOrd="1" destOrd="0" presId="urn:microsoft.com/office/officeart/2016/7/layout/RepeatingBendingProcessNew"/>
    <dgm:cxn modelId="{A6CC56E0-8F59-4123-A447-F11D565A2197}" type="presOf" srcId="{3BBABC68-7DFC-4BE9-8BBD-A910C59A855A}" destId="{F0A116AD-D331-4629-91D7-DF4221DC1C96}" srcOrd="0" destOrd="0" presId="urn:microsoft.com/office/officeart/2016/7/layout/RepeatingBendingProcessNew"/>
    <dgm:cxn modelId="{FB78C4E2-D35C-4B73-BE83-ACF16FD39210}" type="presOf" srcId="{46E1D2BB-446F-4B18-99D7-3D49553291BC}" destId="{5B03A890-B222-4E26-84C8-AD9717923866}" srcOrd="0" destOrd="0" presId="urn:microsoft.com/office/officeart/2016/7/layout/RepeatingBendingProcessNew"/>
    <dgm:cxn modelId="{243443E3-6F7E-4ABF-9F14-61BDD3A31D39}" type="presOf" srcId="{CB0EE3E1-6698-4B0A-B9E3-60CDFC83F693}" destId="{23900566-FAB4-464A-BB44-1C017C17585F}" srcOrd="0" destOrd="1" presId="urn:microsoft.com/office/officeart/2016/7/layout/RepeatingBendingProcessNew"/>
    <dgm:cxn modelId="{B2723EE4-7633-45E4-BD2A-9B0462DD1EF7}" type="presOf" srcId="{F8F9432A-0E30-426B-88E6-085AFB968440}" destId="{3C88280F-2484-4EC8-B1CF-C926512A8018}" srcOrd="0" destOrd="0" presId="urn:microsoft.com/office/officeart/2016/7/layout/RepeatingBendingProcessNew"/>
    <dgm:cxn modelId="{1A58B2FA-AE35-4228-9DEC-DBCFEF09C876}" type="presOf" srcId="{BE80B85D-DB52-4C2D-8E19-91AB27BC4378}" destId="{87F24F2A-1680-4594-99A3-2889895BF107}" srcOrd="0" destOrd="0" presId="urn:microsoft.com/office/officeart/2016/7/layout/RepeatingBendingProcessNew"/>
    <dgm:cxn modelId="{1A83AEFE-61B8-4955-AC94-A49F784E0FBC}" type="presOf" srcId="{50A58950-3F43-434C-8D72-9FF42F9BAF7E}" destId="{E613BDFD-4891-4E6E-BF2D-7B553A87A564}" srcOrd="0" destOrd="0" presId="urn:microsoft.com/office/officeart/2016/7/layout/RepeatingBendingProcessNew"/>
    <dgm:cxn modelId="{66762A86-2393-435F-9A85-1201EC0D6FE0}" type="presParOf" srcId="{F85B597D-56D1-4AF2-96A1-67629E4DD4C2}" destId="{FEAE369B-544A-441B-AA32-45BCAB8E417B}" srcOrd="0" destOrd="0" presId="urn:microsoft.com/office/officeart/2016/7/layout/RepeatingBendingProcessNew"/>
    <dgm:cxn modelId="{0C7D3E94-9E1C-4F7D-B4CA-E5D32906C09D}" type="presParOf" srcId="{F85B597D-56D1-4AF2-96A1-67629E4DD4C2}" destId="{69D7380B-32A4-46B1-8D4D-DC81CAE23696}" srcOrd="1" destOrd="0" presId="urn:microsoft.com/office/officeart/2016/7/layout/RepeatingBendingProcessNew"/>
    <dgm:cxn modelId="{C79758EB-6564-412E-AB85-29D91BAB9F27}" type="presParOf" srcId="{69D7380B-32A4-46B1-8D4D-DC81CAE23696}" destId="{54D2B4C3-4910-4815-B76C-5A2DA3F64A4E}" srcOrd="0" destOrd="0" presId="urn:microsoft.com/office/officeart/2016/7/layout/RepeatingBendingProcessNew"/>
    <dgm:cxn modelId="{69135C98-2640-40E5-9078-9130BE8DE355}" type="presParOf" srcId="{F85B597D-56D1-4AF2-96A1-67629E4DD4C2}" destId="{87F24F2A-1680-4594-99A3-2889895BF107}" srcOrd="2" destOrd="0" presId="urn:microsoft.com/office/officeart/2016/7/layout/RepeatingBendingProcessNew"/>
    <dgm:cxn modelId="{5E082176-51D7-4804-8112-2030294C3701}" type="presParOf" srcId="{F85B597D-56D1-4AF2-96A1-67629E4DD4C2}" destId="{1CB4630B-39E8-4487-B135-99B3709BA648}" srcOrd="3" destOrd="0" presId="urn:microsoft.com/office/officeart/2016/7/layout/RepeatingBendingProcessNew"/>
    <dgm:cxn modelId="{2FFFEBB8-CD98-4219-B31B-734EEB7C9E31}" type="presParOf" srcId="{1CB4630B-39E8-4487-B135-99B3709BA648}" destId="{08614695-6506-4104-984A-A1CC2C213459}" srcOrd="0" destOrd="0" presId="urn:microsoft.com/office/officeart/2016/7/layout/RepeatingBendingProcessNew"/>
    <dgm:cxn modelId="{57EC0699-2B87-449E-A346-AE2A5D5E88DD}" type="presParOf" srcId="{F85B597D-56D1-4AF2-96A1-67629E4DD4C2}" destId="{F0A116AD-D331-4629-91D7-DF4221DC1C96}" srcOrd="4" destOrd="0" presId="urn:microsoft.com/office/officeart/2016/7/layout/RepeatingBendingProcessNew"/>
    <dgm:cxn modelId="{CD5F768A-4B48-4BE0-A8A5-DF247A43B182}" type="presParOf" srcId="{F85B597D-56D1-4AF2-96A1-67629E4DD4C2}" destId="{F81B1DA1-ADF6-4B94-9030-41BE83D76FF4}" srcOrd="5" destOrd="0" presId="urn:microsoft.com/office/officeart/2016/7/layout/RepeatingBendingProcessNew"/>
    <dgm:cxn modelId="{53218E3A-9728-448A-9390-CE5F555646F5}" type="presParOf" srcId="{F81B1DA1-ADF6-4B94-9030-41BE83D76FF4}" destId="{49FAD9AA-32B7-432F-B21B-C93E73EB32EB}" srcOrd="0" destOrd="0" presId="urn:microsoft.com/office/officeart/2016/7/layout/RepeatingBendingProcessNew"/>
    <dgm:cxn modelId="{C0AFF0D4-2550-4D0B-BB90-D998E713531A}" type="presParOf" srcId="{F85B597D-56D1-4AF2-96A1-67629E4DD4C2}" destId="{6437B01B-F247-4A03-8245-F5D2F76CCF74}" srcOrd="6" destOrd="0" presId="urn:microsoft.com/office/officeart/2016/7/layout/RepeatingBendingProcessNew"/>
    <dgm:cxn modelId="{40261D33-2EF1-4C21-9521-231129C5ABF6}" type="presParOf" srcId="{F85B597D-56D1-4AF2-96A1-67629E4DD4C2}" destId="{3C88280F-2484-4EC8-B1CF-C926512A8018}" srcOrd="7" destOrd="0" presId="urn:microsoft.com/office/officeart/2016/7/layout/RepeatingBendingProcessNew"/>
    <dgm:cxn modelId="{B0ACD37F-FEFC-4EE3-8650-6FDAE58FFEF9}" type="presParOf" srcId="{3C88280F-2484-4EC8-B1CF-C926512A8018}" destId="{DEC9E9B7-E1F4-4E26-87D0-4BDDB6FD3DC7}" srcOrd="0" destOrd="0" presId="urn:microsoft.com/office/officeart/2016/7/layout/RepeatingBendingProcessNew"/>
    <dgm:cxn modelId="{B0721C9E-C91C-4981-8CC6-0E64AF7CC873}" type="presParOf" srcId="{F85B597D-56D1-4AF2-96A1-67629E4DD4C2}" destId="{23900566-FAB4-464A-BB44-1C017C17585F}" srcOrd="8" destOrd="0" presId="urn:microsoft.com/office/officeart/2016/7/layout/RepeatingBendingProcessNew"/>
    <dgm:cxn modelId="{BE2D97C8-B1C1-4594-A24F-D1D32730F1A0}" type="presParOf" srcId="{F85B597D-56D1-4AF2-96A1-67629E4DD4C2}" destId="{2BC8FBFA-4C30-4D44-9314-FF191892DBD5}" srcOrd="9" destOrd="0" presId="urn:microsoft.com/office/officeart/2016/7/layout/RepeatingBendingProcessNew"/>
    <dgm:cxn modelId="{5C4C9250-D82B-48E0-B630-7E762989DD48}" type="presParOf" srcId="{2BC8FBFA-4C30-4D44-9314-FF191892DBD5}" destId="{54D0F22B-ED63-4BA2-BDF9-538367E89BF4}" srcOrd="0" destOrd="0" presId="urn:microsoft.com/office/officeart/2016/7/layout/RepeatingBendingProcessNew"/>
    <dgm:cxn modelId="{ABD275D7-3295-4FD5-AF70-E855AD475829}" type="presParOf" srcId="{F85B597D-56D1-4AF2-96A1-67629E4DD4C2}" destId="{E613BDFD-4891-4E6E-BF2D-7B553A87A564}" srcOrd="10" destOrd="0" presId="urn:microsoft.com/office/officeart/2016/7/layout/RepeatingBendingProcessNew"/>
    <dgm:cxn modelId="{BEF86B4B-DBB3-42CB-843A-9BBAA67456C9}" type="presParOf" srcId="{F85B597D-56D1-4AF2-96A1-67629E4DD4C2}" destId="{7F9DC38A-8959-45E5-97CA-6C64C1D12DBB}" srcOrd="11" destOrd="0" presId="urn:microsoft.com/office/officeart/2016/7/layout/RepeatingBendingProcessNew"/>
    <dgm:cxn modelId="{E9A3CD0C-B320-47C3-A895-81CCC0BCA7D9}" type="presParOf" srcId="{7F9DC38A-8959-45E5-97CA-6C64C1D12DBB}" destId="{31585206-71E8-4A46-9998-8FF137C586CC}" srcOrd="0" destOrd="0" presId="urn:microsoft.com/office/officeart/2016/7/layout/RepeatingBendingProcessNew"/>
    <dgm:cxn modelId="{075D4EF7-8AB2-4EC2-9A6B-A7E4854D93C5}" type="presParOf" srcId="{F85B597D-56D1-4AF2-96A1-67629E4DD4C2}" destId="{84077EBC-BEF7-46C9-98DF-F95BBB3C234A}" srcOrd="12" destOrd="0" presId="urn:microsoft.com/office/officeart/2016/7/layout/RepeatingBendingProcessNew"/>
    <dgm:cxn modelId="{E4900C79-4000-4AA9-8AA3-160D097499E3}" type="presParOf" srcId="{F85B597D-56D1-4AF2-96A1-67629E4DD4C2}" destId="{8D4CD5F4-D688-44C5-B33C-27946591CC58}" srcOrd="13" destOrd="0" presId="urn:microsoft.com/office/officeart/2016/7/layout/RepeatingBendingProcessNew"/>
    <dgm:cxn modelId="{B5C72BFE-B1CD-4290-9E48-48C684EC9BB7}" type="presParOf" srcId="{8D4CD5F4-D688-44C5-B33C-27946591CC58}" destId="{0A710CBC-D289-4559-9572-5892286598BB}" srcOrd="0" destOrd="0" presId="urn:microsoft.com/office/officeart/2016/7/layout/RepeatingBendingProcessNew"/>
    <dgm:cxn modelId="{765EE28C-6036-4F36-8066-53A1A0DD038E}" type="presParOf" srcId="{F85B597D-56D1-4AF2-96A1-67629E4DD4C2}" destId="{5B03A890-B222-4E26-84C8-AD9717923866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DFA73AD-98F2-4BAB-B7F4-28E4079148D1}">
      <dsp:nvSpPr>
        <dsp:cNvPr id="0" name=""/>
        <dsp:cNvSpPr/>
      </dsp:nvSpPr>
      <dsp:spPr>
        <a:xfrm>
          <a:off x="601030" y="314999"/>
          <a:ext cx="1852875" cy="185287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1C67EA9-4684-463F-A6F9-A0D2BC4AE342}">
      <dsp:nvSpPr>
        <dsp:cNvPr id="0" name=""/>
        <dsp:cNvSpPr/>
      </dsp:nvSpPr>
      <dsp:spPr>
        <a:xfrm>
          <a:off x="995905" y="709874"/>
          <a:ext cx="1063125" cy="106312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22B00E-E810-47A3-8C26-212E99D19D81}">
      <dsp:nvSpPr>
        <dsp:cNvPr id="0" name=""/>
        <dsp:cNvSpPr/>
      </dsp:nvSpPr>
      <dsp:spPr>
        <a:xfrm>
          <a:off x="8718" y="2745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/>
            <a:t>From Working Software</a:t>
          </a:r>
        </a:p>
      </dsp:txBody>
      <dsp:txXfrm>
        <a:off x="8718" y="2745000"/>
        <a:ext cx="3037500" cy="720000"/>
      </dsp:txXfrm>
    </dsp:sp>
    <dsp:sp modelId="{A0B75E59-F326-4C77-8B42-237028A9F375}">
      <dsp:nvSpPr>
        <dsp:cNvPr id="0" name=""/>
        <dsp:cNvSpPr/>
      </dsp:nvSpPr>
      <dsp:spPr>
        <a:xfrm>
          <a:off x="4170093" y="314999"/>
          <a:ext cx="1852875" cy="1852875"/>
        </a:xfrm>
        <a:prstGeom prst="ellipse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2BE2583-5210-4B30-B71E-A7D67E26A9E2}">
      <dsp:nvSpPr>
        <dsp:cNvPr id="0" name=""/>
        <dsp:cNvSpPr/>
      </dsp:nvSpPr>
      <dsp:spPr>
        <a:xfrm>
          <a:off x="4564968" y="709874"/>
          <a:ext cx="1063125" cy="106312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D89FB78-1616-4187-A63A-4BCE49B17F71}">
      <dsp:nvSpPr>
        <dsp:cNvPr id="0" name=""/>
        <dsp:cNvSpPr/>
      </dsp:nvSpPr>
      <dsp:spPr>
        <a:xfrm>
          <a:off x="3577780" y="2745000"/>
          <a:ext cx="3037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400" kern="1200" dirty="0"/>
            <a:t>To Professional software</a:t>
          </a:r>
        </a:p>
      </dsp:txBody>
      <dsp:txXfrm>
        <a:off x="3577780" y="2745000"/>
        <a:ext cx="30375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F87C0-3CF3-4F4A-A1FD-331876655C01}">
      <dsp:nvSpPr>
        <dsp:cNvPr id="0" name=""/>
        <dsp:cNvSpPr/>
      </dsp:nvSpPr>
      <dsp:spPr>
        <a:xfrm>
          <a:off x="0" y="2168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2D55A7-5A36-45ED-8BC2-DCDD721695F7}">
      <dsp:nvSpPr>
        <dsp:cNvPr id="0" name=""/>
        <dsp:cNvSpPr/>
      </dsp:nvSpPr>
      <dsp:spPr>
        <a:xfrm>
          <a:off x="134369" y="102112"/>
          <a:ext cx="244307" cy="24430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8FFFE-4ED6-422A-BB7A-48954E970CCE}">
      <dsp:nvSpPr>
        <dsp:cNvPr id="0" name=""/>
        <dsp:cNvSpPr/>
      </dsp:nvSpPr>
      <dsp:spPr>
        <a:xfrm>
          <a:off x="513046" y="2168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Functional contract (specification and documentation)</a:t>
          </a:r>
        </a:p>
      </dsp:txBody>
      <dsp:txXfrm>
        <a:off x="513046" y="2168"/>
        <a:ext cx="6110451" cy="444195"/>
      </dsp:txXfrm>
    </dsp:sp>
    <dsp:sp modelId="{87CBA29B-6FA3-4768-8D48-42EC8A19921C}">
      <dsp:nvSpPr>
        <dsp:cNvPr id="0" name=""/>
        <dsp:cNvSpPr/>
      </dsp:nvSpPr>
      <dsp:spPr>
        <a:xfrm>
          <a:off x="0" y="557412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DFB840D-A853-415B-A75F-DCBCD74FD494}">
      <dsp:nvSpPr>
        <dsp:cNvPr id="0" name=""/>
        <dsp:cNvSpPr/>
      </dsp:nvSpPr>
      <dsp:spPr>
        <a:xfrm>
          <a:off x="134369" y="657357"/>
          <a:ext cx="244307" cy="24430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74A08BA-3370-4CD4-B222-4859FCD2BCDC}">
      <dsp:nvSpPr>
        <dsp:cNvPr id="0" name=""/>
        <dsp:cNvSpPr/>
      </dsp:nvSpPr>
      <dsp:spPr>
        <a:xfrm>
          <a:off x="513046" y="557412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Quick (REPL) feedback cycle for developer</a:t>
          </a:r>
        </a:p>
      </dsp:txBody>
      <dsp:txXfrm>
        <a:off x="513046" y="557412"/>
        <a:ext cx="6110451" cy="444195"/>
      </dsp:txXfrm>
    </dsp:sp>
    <dsp:sp modelId="{854A1121-E43F-45EB-AA18-1A4813D9243E}">
      <dsp:nvSpPr>
        <dsp:cNvPr id="0" name=""/>
        <dsp:cNvSpPr/>
      </dsp:nvSpPr>
      <dsp:spPr>
        <a:xfrm>
          <a:off x="0" y="1112657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A901047-0D67-49AB-95CC-3F782DF99F5C}">
      <dsp:nvSpPr>
        <dsp:cNvPr id="0" name=""/>
        <dsp:cNvSpPr/>
      </dsp:nvSpPr>
      <dsp:spPr>
        <a:xfrm>
          <a:off x="134369" y="1212601"/>
          <a:ext cx="244307" cy="24430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22D9BC-E79A-4535-AA24-B103B3239699}">
      <dsp:nvSpPr>
        <dsp:cNvPr id="0" name=""/>
        <dsp:cNvSpPr/>
      </dsp:nvSpPr>
      <dsp:spPr>
        <a:xfrm>
          <a:off x="513046" y="1112657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Proof of “working”</a:t>
          </a:r>
        </a:p>
      </dsp:txBody>
      <dsp:txXfrm>
        <a:off x="513046" y="1112657"/>
        <a:ext cx="6110451" cy="444195"/>
      </dsp:txXfrm>
    </dsp:sp>
    <dsp:sp modelId="{D9ACCA29-FE63-41C7-AD9D-4BD6AD96961F}">
      <dsp:nvSpPr>
        <dsp:cNvPr id="0" name=""/>
        <dsp:cNvSpPr/>
      </dsp:nvSpPr>
      <dsp:spPr>
        <a:xfrm>
          <a:off x="0" y="1667902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E74241-CEAF-453F-8B65-24B795F40F3A}">
      <dsp:nvSpPr>
        <dsp:cNvPr id="0" name=""/>
        <dsp:cNvSpPr/>
      </dsp:nvSpPr>
      <dsp:spPr>
        <a:xfrm>
          <a:off x="134369" y="1767846"/>
          <a:ext cx="244307" cy="244307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3818DB-1D12-4F28-B97D-A863C7D0F079}">
      <dsp:nvSpPr>
        <dsp:cNvPr id="0" name=""/>
        <dsp:cNvSpPr/>
      </dsp:nvSpPr>
      <dsp:spPr>
        <a:xfrm>
          <a:off x="513046" y="1667902"/>
          <a:ext cx="2980799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Insulator that allows </a:t>
          </a:r>
        </a:p>
      </dsp:txBody>
      <dsp:txXfrm>
        <a:off x="513046" y="1667902"/>
        <a:ext cx="2980799" cy="444195"/>
      </dsp:txXfrm>
    </dsp:sp>
    <dsp:sp modelId="{BEC45568-0AFF-4246-99CB-E2E51D60B4A0}">
      <dsp:nvSpPr>
        <dsp:cNvPr id="0" name=""/>
        <dsp:cNvSpPr/>
      </dsp:nvSpPr>
      <dsp:spPr>
        <a:xfrm>
          <a:off x="3493845" y="1667902"/>
          <a:ext cx="31296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refactoring and code optimizations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technical upgrades</a:t>
          </a:r>
        </a:p>
      </dsp:txBody>
      <dsp:txXfrm>
        <a:off x="3493845" y="1667902"/>
        <a:ext cx="3129651" cy="444195"/>
      </dsp:txXfrm>
    </dsp:sp>
    <dsp:sp modelId="{6C505001-F5FA-4DE3-BE9E-0CDCDB259DEC}">
      <dsp:nvSpPr>
        <dsp:cNvPr id="0" name=""/>
        <dsp:cNvSpPr/>
      </dsp:nvSpPr>
      <dsp:spPr>
        <a:xfrm>
          <a:off x="0" y="2223146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D3F9597-A817-4972-8DEE-1DB4E9931D05}">
      <dsp:nvSpPr>
        <dsp:cNvPr id="0" name=""/>
        <dsp:cNvSpPr/>
      </dsp:nvSpPr>
      <dsp:spPr>
        <a:xfrm>
          <a:off x="134369" y="2323090"/>
          <a:ext cx="244307" cy="244307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65ADA6-B37A-47C7-84B0-A0D54EFC7197}">
      <dsp:nvSpPr>
        <dsp:cNvPr id="0" name=""/>
        <dsp:cNvSpPr/>
      </dsp:nvSpPr>
      <dsp:spPr>
        <a:xfrm>
          <a:off x="513046" y="2223146"/>
          <a:ext cx="2980799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Regression detector </a:t>
          </a:r>
        </a:p>
      </dsp:txBody>
      <dsp:txXfrm>
        <a:off x="513046" y="2223146"/>
        <a:ext cx="2980799" cy="444195"/>
      </dsp:txXfrm>
    </dsp:sp>
    <dsp:sp modelId="{553093DE-8404-49A6-BC64-9E22067167E7}">
      <dsp:nvSpPr>
        <dsp:cNvPr id="0" name=""/>
        <dsp:cNvSpPr/>
      </dsp:nvSpPr>
      <dsp:spPr>
        <a:xfrm>
          <a:off x="3493845" y="2223146"/>
          <a:ext cx="31296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for things changed</a:t>
          </a:r>
        </a:p>
        <a:p>
          <a:pPr marL="0" lvl="0" indent="0" algn="l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and </a:t>
          </a:r>
          <a:r>
            <a:rPr lang="en-US" sz="1100" kern="1200" dirty="0"/>
            <a:t>things unchanged but impacted by changes</a:t>
          </a:r>
        </a:p>
      </dsp:txBody>
      <dsp:txXfrm>
        <a:off x="3493845" y="2223146"/>
        <a:ext cx="3129651" cy="444195"/>
      </dsp:txXfrm>
    </dsp:sp>
    <dsp:sp modelId="{89F10073-5D49-41A4-BA48-F386E780F0A0}">
      <dsp:nvSpPr>
        <dsp:cNvPr id="0" name=""/>
        <dsp:cNvSpPr/>
      </dsp:nvSpPr>
      <dsp:spPr>
        <a:xfrm>
          <a:off x="0" y="2778391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990DAD5-29D2-4457-9DFC-039E888B2CD8}">
      <dsp:nvSpPr>
        <dsp:cNvPr id="0" name=""/>
        <dsp:cNvSpPr/>
      </dsp:nvSpPr>
      <dsp:spPr>
        <a:xfrm>
          <a:off x="134369" y="2878335"/>
          <a:ext cx="244307" cy="244307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B208C7-F509-484F-B3A3-0C49224EEDDD}">
      <dsp:nvSpPr>
        <dsp:cNvPr id="0" name=""/>
        <dsp:cNvSpPr/>
      </dsp:nvSpPr>
      <dsp:spPr>
        <a:xfrm>
          <a:off x="513046" y="2778391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Health indicator &amp; Smoke detector</a:t>
          </a:r>
        </a:p>
      </dsp:txBody>
      <dsp:txXfrm>
        <a:off x="513046" y="2778391"/>
        <a:ext cx="6110451" cy="444195"/>
      </dsp:txXfrm>
    </dsp:sp>
    <dsp:sp modelId="{98ADC71C-5B46-4D9D-ADDA-5EC2D52D36C1}">
      <dsp:nvSpPr>
        <dsp:cNvPr id="0" name=""/>
        <dsp:cNvSpPr/>
      </dsp:nvSpPr>
      <dsp:spPr>
        <a:xfrm>
          <a:off x="0" y="3333635"/>
          <a:ext cx="6623999" cy="444195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AAD5A3-00C9-40A6-BBE6-3EB03111BD9B}">
      <dsp:nvSpPr>
        <dsp:cNvPr id="0" name=""/>
        <dsp:cNvSpPr/>
      </dsp:nvSpPr>
      <dsp:spPr>
        <a:xfrm>
          <a:off x="134369" y="3433579"/>
          <a:ext cx="244307" cy="244307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022B840-6701-4628-B3AA-2CB5D7860E3C}">
      <dsp:nvSpPr>
        <dsp:cNvPr id="0" name=""/>
        <dsp:cNvSpPr/>
      </dsp:nvSpPr>
      <dsp:spPr>
        <a:xfrm>
          <a:off x="513046" y="3333635"/>
          <a:ext cx="6110451" cy="44419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7011" tIns="47011" rIns="47011" bIns="47011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Reference for (re)using code</a:t>
          </a:r>
        </a:p>
      </dsp:txBody>
      <dsp:txXfrm>
        <a:off x="513046" y="3333635"/>
        <a:ext cx="6110451" cy="44419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D7380B-32A4-46B1-8D4D-DC81CAE23696}">
      <dsp:nvSpPr>
        <dsp:cNvPr id="0" name=""/>
        <dsp:cNvSpPr/>
      </dsp:nvSpPr>
      <dsp:spPr>
        <a:xfrm>
          <a:off x="2182777" y="418416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462359"/>
        <a:ext cx="17760" cy="3552"/>
      </dsp:txXfrm>
    </dsp:sp>
    <dsp:sp modelId="{FEAE369B-544A-441B-AA32-45BCAB8E417B}">
      <dsp:nvSpPr>
        <dsp:cNvPr id="0" name=""/>
        <dsp:cNvSpPr/>
      </dsp:nvSpPr>
      <dsp:spPr>
        <a:xfrm>
          <a:off x="640163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Tiered roll out</a:t>
          </a:r>
        </a:p>
      </dsp:txBody>
      <dsp:txXfrm>
        <a:off x="640163" y="811"/>
        <a:ext cx="1544413" cy="926648"/>
      </dsp:txXfrm>
    </dsp:sp>
    <dsp:sp modelId="{1CB4630B-39E8-4487-B135-99B3709BA648}">
      <dsp:nvSpPr>
        <dsp:cNvPr id="0" name=""/>
        <dsp:cNvSpPr/>
      </dsp:nvSpPr>
      <dsp:spPr>
        <a:xfrm>
          <a:off x="4082406" y="418416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5833" y="462359"/>
        <a:ext cx="17760" cy="3552"/>
      </dsp:txXfrm>
    </dsp:sp>
    <dsp:sp modelId="{87F24F2A-1680-4594-99A3-2889895BF107}">
      <dsp:nvSpPr>
        <dsp:cNvPr id="0" name=""/>
        <dsp:cNvSpPr/>
      </dsp:nvSpPr>
      <dsp:spPr>
        <a:xfrm>
          <a:off x="2539792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Spot issue [very quickly]</a:t>
          </a:r>
        </a:p>
      </dsp:txBody>
      <dsp:txXfrm>
        <a:off x="2539792" y="811"/>
        <a:ext cx="1544413" cy="926648"/>
      </dsp:txXfrm>
    </dsp:sp>
    <dsp:sp modelId="{F81B1DA1-ADF6-4B94-9030-41BE83D76FF4}">
      <dsp:nvSpPr>
        <dsp:cNvPr id="0" name=""/>
        <dsp:cNvSpPr/>
      </dsp:nvSpPr>
      <dsp:spPr>
        <a:xfrm>
          <a:off x="1412370" y="925660"/>
          <a:ext cx="3799258" cy="324615"/>
        </a:xfrm>
        <a:custGeom>
          <a:avLst/>
          <a:gdLst/>
          <a:ahLst/>
          <a:cxnLst/>
          <a:rect l="0" t="0" r="0" b="0"/>
          <a:pathLst>
            <a:path>
              <a:moveTo>
                <a:pt x="3799258" y="0"/>
              </a:moveTo>
              <a:lnTo>
                <a:pt x="3799258" y="179407"/>
              </a:lnTo>
              <a:lnTo>
                <a:pt x="0" y="179407"/>
              </a:lnTo>
              <a:lnTo>
                <a:pt x="0" y="32461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6603" y="1086191"/>
        <a:ext cx="190791" cy="3552"/>
      </dsp:txXfrm>
    </dsp:sp>
    <dsp:sp modelId="{F0A116AD-D331-4629-91D7-DF4221DC1C96}">
      <dsp:nvSpPr>
        <dsp:cNvPr id="0" name=""/>
        <dsp:cNvSpPr/>
      </dsp:nvSpPr>
      <dsp:spPr>
        <a:xfrm>
          <a:off x="4439421" y="811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Assign priority</a:t>
          </a:r>
        </a:p>
      </dsp:txBody>
      <dsp:txXfrm>
        <a:off x="4439421" y="811"/>
        <a:ext cx="1544413" cy="926648"/>
      </dsp:txXfrm>
    </dsp:sp>
    <dsp:sp modelId="{3C88280F-2484-4EC8-B1CF-C926512A8018}">
      <dsp:nvSpPr>
        <dsp:cNvPr id="0" name=""/>
        <dsp:cNvSpPr/>
      </dsp:nvSpPr>
      <dsp:spPr>
        <a:xfrm>
          <a:off x="2182777" y="1700279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1744223"/>
        <a:ext cx="17760" cy="3552"/>
      </dsp:txXfrm>
    </dsp:sp>
    <dsp:sp modelId="{6437B01B-F247-4A03-8245-F5D2F76CCF74}">
      <dsp:nvSpPr>
        <dsp:cNvPr id="0" name=""/>
        <dsp:cNvSpPr/>
      </dsp:nvSpPr>
      <dsp:spPr>
        <a:xfrm>
          <a:off x="640163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Define test (to reproduce and guard against regression)</a:t>
          </a:r>
        </a:p>
      </dsp:txBody>
      <dsp:txXfrm>
        <a:off x="640163" y="1282675"/>
        <a:ext cx="1544413" cy="926648"/>
      </dsp:txXfrm>
    </dsp:sp>
    <dsp:sp modelId="{2BC8FBFA-4C30-4D44-9314-FF191892DBD5}">
      <dsp:nvSpPr>
        <dsp:cNvPr id="0" name=""/>
        <dsp:cNvSpPr/>
      </dsp:nvSpPr>
      <dsp:spPr>
        <a:xfrm>
          <a:off x="4082406" y="1700279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4235833" y="1744223"/>
        <a:ext cx="17760" cy="3552"/>
      </dsp:txXfrm>
    </dsp:sp>
    <dsp:sp modelId="{23900566-FAB4-464A-BB44-1C017C17585F}">
      <dsp:nvSpPr>
        <dsp:cNvPr id="0" name=""/>
        <dsp:cNvSpPr/>
      </dsp:nvSpPr>
      <dsp:spPr>
        <a:xfrm>
          <a:off x="2539792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Create fix on branch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working code</a:t>
          </a:r>
        </a:p>
        <a:p>
          <a:pPr marL="57150" lvl="1" indent="-57150" algn="l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00" kern="1200"/>
            <a:t>professional code</a:t>
          </a:r>
        </a:p>
      </dsp:txBody>
      <dsp:txXfrm>
        <a:off x="2539792" y="1282675"/>
        <a:ext cx="1544413" cy="926648"/>
      </dsp:txXfrm>
    </dsp:sp>
    <dsp:sp modelId="{7F9DC38A-8959-45E5-97CA-6C64C1D12DBB}">
      <dsp:nvSpPr>
        <dsp:cNvPr id="0" name=""/>
        <dsp:cNvSpPr/>
      </dsp:nvSpPr>
      <dsp:spPr>
        <a:xfrm>
          <a:off x="1412370" y="2207523"/>
          <a:ext cx="3799258" cy="324615"/>
        </a:xfrm>
        <a:custGeom>
          <a:avLst/>
          <a:gdLst/>
          <a:ahLst/>
          <a:cxnLst/>
          <a:rect l="0" t="0" r="0" b="0"/>
          <a:pathLst>
            <a:path>
              <a:moveTo>
                <a:pt x="3799258" y="0"/>
              </a:moveTo>
              <a:lnTo>
                <a:pt x="3799258" y="179407"/>
              </a:lnTo>
              <a:lnTo>
                <a:pt x="0" y="179407"/>
              </a:lnTo>
              <a:lnTo>
                <a:pt x="0" y="324615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3216603" y="2368055"/>
        <a:ext cx="190791" cy="3552"/>
      </dsp:txXfrm>
    </dsp:sp>
    <dsp:sp modelId="{E613BDFD-4891-4E6E-BF2D-7B553A87A564}">
      <dsp:nvSpPr>
        <dsp:cNvPr id="0" name=""/>
        <dsp:cNvSpPr/>
      </dsp:nvSpPr>
      <dsp:spPr>
        <a:xfrm>
          <a:off x="4439421" y="1282675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PR and Merge to trunk =&gt; DONE</a:t>
          </a:r>
        </a:p>
      </dsp:txBody>
      <dsp:txXfrm>
        <a:off x="4439421" y="1282675"/>
        <a:ext cx="1544413" cy="926648"/>
      </dsp:txXfrm>
    </dsp:sp>
    <dsp:sp modelId="{8D4CD5F4-D688-44C5-B33C-27946591CC58}">
      <dsp:nvSpPr>
        <dsp:cNvPr id="0" name=""/>
        <dsp:cNvSpPr/>
      </dsp:nvSpPr>
      <dsp:spPr>
        <a:xfrm>
          <a:off x="2182777" y="2982142"/>
          <a:ext cx="324615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324615" y="45720"/>
              </a:lnTo>
            </a:path>
          </a:pathLst>
        </a:custGeom>
        <a:noFill/>
        <a:ln w="63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336204" y="3026086"/>
        <a:ext cx="17760" cy="3552"/>
      </dsp:txXfrm>
    </dsp:sp>
    <dsp:sp modelId="{84077EBC-BEF7-46C9-98DF-F95BBB3C234A}">
      <dsp:nvSpPr>
        <dsp:cNvPr id="0" name=""/>
        <dsp:cNvSpPr/>
      </dsp:nvSpPr>
      <dsp:spPr>
        <a:xfrm>
          <a:off x="640163" y="2564538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&lt;business decision&gt;</a:t>
          </a:r>
        </a:p>
      </dsp:txBody>
      <dsp:txXfrm>
        <a:off x="640163" y="2564538"/>
        <a:ext cx="1544413" cy="926648"/>
      </dsp:txXfrm>
    </dsp:sp>
    <dsp:sp modelId="{5B03A890-B222-4E26-84C8-AD9717923866}">
      <dsp:nvSpPr>
        <dsp:cNvPr id="0" name=""/>
        <dsp:cNvSpPr/>
      </dsp:nvSpPr>
      <dsp:spPr>
        <a:xfrm>
          <a:off x="2539792" y="2564538"/>
          <a:ext cx="1544413" cy="92664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5678" tIns="79437" rIns="75678" bIns="79437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Roll Out</a:t>
          </a:r>
        </a:p>
      </dsp:txBody>
      <dsp:txXfrm>
        <a:off x="2539792" y="2564538"/>
        <a:ext cx="1544413" cy="9266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09:59:13.2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4744 211,'0'-2,"-1"1,0 0,1 0,-1 0,0 0,0 0,0 0,0 0,0 0,0 0,0 1,-1-1,1 0,0 0,0 1,-1-1,1 1,-1-1,1 1,0-1,-1 1,1 0,-1-1,1 1,-1 0,0 0,-1 0,-53-5,48 5,-591-5,336 8,-9-3,0 11,-320 43,366-20,-393 44,189-57,141-8,109 3,-265 51,425-63,-23 3,-78 23,106-25,0 0,0 1,1 0,0 1,1 1,0 0,0 0,-13 12,13-10,0 1,0 1,2 0,0 0,0 0,2 1,0 1,1-1,0 1,2 0,0 0,1 1,1-1,1 1,-2 28,4-6,6 146,-4-179,0 0,0 0,0 0,1-1,0 1,0 0,0-1,0 1,1-1,0 1,0-1,0 0,1 0,-1 0,1 0,0 0,0-1,0 1,0-1,8 3,10 4,0-1,1-1,29 6,1 1,58 15,2-3,190 21,22-8,581 11,361-96,-476 9,3 37,-339 3,-110-4,340 3,86 43,-471-22,914 15,-143-20,-828-11,275 18,63 2,-438-20,192 28,-160-14,-8-8,282-8,-314-6,-32-4,0-4,131-24,-123 16,-87 14,131-24,-134 23,0-2,-1 0,0-1,0 0,21-12,-31 13,0-1,-1 1,0-2,13-13,21-16,133-73,-113 74,108-81,-134 88,-22 18,-2 0,1 0,11-14,-21 19,1 0,-1 0,-1 0,0 0,0 0,0-1,-1 1,0-1,-1 1,1-11,-1 10,0-1,-1 0,0 0,0 1,-1-1,-1 0,1 1,-1-1,-1 1,0-1,-1 1,1 0,-2 0,1 0,-12-12,-24-23,-3 1,-2 2,-1 2,-3 1,-2 2,-2 1,-2 3,-1 1,-1 2,-81-27,-404-99,295 112,156 28,-445-49,-153 30,-2 28,664 4,-521-15,335 6,130 6,-1015-23,260 58,236-9,500-19,1 4,-117 20,109-12,-170 7,-18-25,-78 3,-72 47,290-27,81-15,-1-2,-83-4,79-1,44 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2:42.3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1076 97,'-45'-2,"-37"2,73 1,1 0,-1 0,0 1,1 0,-1 0,-14 8,4-1,1 0,1 2,-1 0,-15 15,20-16,-1 0,0-2,-27 14,-5 3,26-13,0 0,-1-1,0-1,-41 13,49-20,4-1,0 0,0 1,0 0,0 0,1 1,-14 7,-35 24,34-22,-31 24,47-31,-20 15,-31 32,19-17,31-30,1 0,0 0,0 1,0 0,1 0,0 1,0-1,1 1,0 0,-5 13,-14 42,-10 31,31-82,0 0,1 1,0 0,1-1,1 25,0-34,0 0,1 0,-1-1,1 1,0 0,0 0,0-1,0 1,0 0,0-1,1 0,0 1,-1-1,1 0,0 1,0-1,0 0,0 0,0-1,1 1,-1 0,1-1,-1 1,1-1,-1 0,1 0,0 0,-1 0,1-1,3 1,9 2,0-2,1 0,-1 0,23-4,-16 2,-6 0,-1 1,1 0,0 1,0 1,16 4,12 4,31 10,-58-15,0 0,1-1,-1-1,1-1,0-1,-1 0,1-1,0-1,0 0,-1-2,1 0,33-11,-43 10,0-1,0 0,-1 0,0 0,0-1,0 0,0-1,5-7,16-15,7 3,-29 22,0 0,0-1,0 1,-1-1,0 0,0 0,0-1,-1 0,6-7,-6 5,0 1,1 0,1 0,-1 0,1 1,0 0,0 0,14-10,-10 10,1-1,0 2,0 0,0 0,19-4,-10 2,0 0,-1-2,0 0,0-1,-1-1,32-24,-25 17,-20 15,0-1,-1 1,1-1,-1 0,1 0,-1 0,0 0,-1-1,1 0,4-9,-3 5,1 0,9-11,10-16,-18 23,0-1,-1 0,-1 0,0-1,0 1,-2-1,0 0,2-30,-5-117,-1 84,1 73,0-1,-1 1,1 0,-1-1,0 1,0 0,-1 0,1-1,-3-4,2 8,1-1,-1 1,0 0,0 0,0 0,0 0,0 0,0 1,0-1,0 0,-1 1,1 0,-1-1,1 1,-1 0,1 1,-1-1,0 0,-4 0,-19-2,0 2,1 1,-30 3,8-1,20-1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1.0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51,'-51'-15,"-41"10,83 6,1-1,-1 1,1 0,-1 0,1 1,0 0,0 1,-14 6,19-7,1 0,0 0,0 0,0 0,0 0,0 0,1 0,-1 1,1-1,0 1,-1-1,1 1,0 0,0-1,1 1,-1 0,1 0,-1-1,1 6,-1 9,1 0,3 21,-1-11,-2-19,1 0,0 1,0-1,1 0,0 0,1 0,0 0,5 10,3 1,26 35,-34-51,2 4,8 8,-1 1,0 1,-2 0,0 0,0 1,-2 0,12 37,-18-48,1 1,0-1,0 0,0 0,1-1,0 1,0-1,1 0,-1 0,2 0,6 7,-4-6,-1 1,0 1,0-1,7 14,-9-14,0-1,0 0,1 0,0-1,0 0,1 0,0 0,7 5,-1-2,0-1,0 0,26 10,-21-14,0 0,0-1,1-1,-1-1,1 0,-1-2,22-2,15 0,564 3,-596-1,0-2,0 0,25-8,20-2,75-1,228 7,-233 8,64 16,-20 0,228-31,110 8,-293 9,-22-2,218-3,-95-24,-49 1,98-19,-5-31,-218 42,-127 28,-1-1,0-1,0-1,-1-1,0-1,0-2,-2 0,37-25,26-28,76-64,-161 129,0-1,-1 1,1-1,0 1,-1-1,1 1,0-1,-1 0,1 1,0-1,-1 0,1 0,-1 0,0 1,1-1,-1 0,0 0,1 0,-1 0,0 0,0 1,0-1,1 0,-1 0,0 0,0 0,-1 0,1 0,0 0,0 0,0 0,-1 1,1-1,0 0,-1 0,1 0,-1 0,1 1,-1-1,1 0,-1 0,1 1,-1-1,0 0,1 1,-1-1,0 1,0-1,1 1,-1-1,0 1,0 0,0-1,0 1,0 0,-1-1,-6-2,0 1,-1 0,1 0,-16-2,-133-1,90 4,-71-9,-143-11,14 2,204 7,-81-25,-32-7,90 32,-109-2,-87 15,104 2,-457-24,466 11,0 7,1 7,-225 34,328-27,-79 11,-181 7,181-28,-242 9,-243 10,520-19,-99-2,68-16,96 10,-80-3,106 10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4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106 120,'-1'1,"0"-1,0 0,0 1,0 0,1-1,-1 1,0-1,1 1,-1 0,0-1,1 1,-1 0,1 0,-1-1,1 1,0 0,-1 0,1 0,-1 2,-6 19,7-21,-24 105,-13 138,22-129,10-68,2 1,1-1,3 1,2-1,11 52,-13-93,0-1,1 1,0-1,0 0,1 1,0-1,0-1,0 1,0 0,0-1,1 1,0-1,0 0,0 0,7 4,8 4,-1 0,36 15,-3-2,42 23,-72-41,0 0,0-1,0-1,1-1,31 2,13 2,280 36,72 12,-335-41,157 5,89-21,-130-2,21 1,294 7,-333 11,45 1,-172-15,1-3,61-9,-58-2,1-2,100-41,-93 31,-30 10,0-3,-1 0,-1-3,-1-1,-1-1,43-39,-62 48,0-2,-1 1,-1-1,-1-1,10-18,-6 11,25-33,121-124,-149 166,0-1,-1 0,0-1,-1-1,-1 1,8-25,-6 13,-2-1,-1 0,4-34,-10 55,0 1,-1-1,0 1,0-1,-1 0,0 1,0-1,-1 1,0 0,0-1,0 1,-1 0,0 0,-1 0,0 1,0-1,0 1,0 0,-1 0,0 1,-1-1,1 1,-1 0,-10-6,-15-11,-1 1,-2 2,0 2,-59-22,-149-36,145 52,0 5,-171-11,-200 27,94 27,-75 2,-46-44,320 3,-207 10,65 32,62-3,238-24,0 2,1-1,-1 2,1 0,0 1,-17 8,3 1,1 2,-31 21,32-18,0-2,-2-2,0 0,-54 17,52-26,19-5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50.08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5:57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3.11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7.89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6879 1823,'0'-3,"1"0,0 0,-1 0,1 0,0 0,1 0,-1 0,0 0,1 1,-1-1,5-4,3-7,34-62,-4-2,-3-1,-3-2,-4-1,-4-1,-3-2,-4 0,-4-1,6-170,-20 247,0 0,0 0,-1 0,0 0,-1-1,0 1,-1 1,1-1,-2 0,1 1,-1-1,0 1,-1 0,0 1,0-1,-1 1,0 0,0 0,-1 1,-10-9,-31-20,-89-49,-63-17,135 69,-212-104,228 112,-2 2,-1 3,-76-19,-164-13,-75 20,0 5,-2 27,146 1,188 0,-1 2,1 2,0 1,-44 15,-10 1,43-9,1 1,-82 41,-9 3,54-29,-155 33,94-31,-176 64,278-83,0 3,0 1,2 2,-50 32,56-29,-4 3,-44 22,67-39,-1-2,0 0,-1-1,1 0,-1-2,-26 4,-51-2,-105-9,43 0,118 4,-166 3,159 1,1 1,-71 18,-38 33,110-38,0-2,-67 16,56-23,0-2,-57-1,-110-11,60 1,-322 4,468 0,-1 0,0-1,1-1,0 0,-1-1,1 0,0-1,0-1,-16-8,3-4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20.27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5737 0,'-176'13,"-258"73,272-47,-803 110,773-142,-320 24,3 64,281-32,-430 31,469-91,-375 34,461-18,1 6,1 8,1 7,1 6,-161 113,104-30,134-107,0 2,1 1,1 2,-31 52,41-59,0 2,2-1,-1 2,2 0,0 0,1 1,0 0,1 1,1-1,-3 34,2 6,0 1,4 130,2-154,2 0,1 0,0-1,2 1,13 55,-15-80,0 0,1 0,0-1,0-1,1 1,0-1,1-1,0 0,0 0,1-1,0-1,0 0,1 0,0-1,0-1,13 9,-3-7,0-1,1-1,0-1,0-2,28 2,109-2,-121-6,344-5,430 7,-2 111,-667-76,387 78,-442-105,1-6,0-6,0-6,95-28,185-106,-136 46,-145 68,1 5,117-5,176 25,-271 5,-63-3,0-4,0-3,-1-3,50-22,172-103,-45 21,-174 92,-1-2,83-66,-73 46,-32 28,-1-3,0-1,-1-1,33-44,88-160,-94 147,-43 70,1 0,-1-1,0 0,-1-1,0 0,0-1,-1 0,1-1,-2 1,1-2,-1 1,0-1,-1 0,0 0,2-15,-3 13,-1 0,0 0,0 0,-1 0,0 0,0 0,-2 0,1 0,-1 0,0 0,-1 0,-1 1,1 0,-1 0,-1 1,0-1,0 1,-1 1,0 0,0 0,-1 1,0 0,-1 1,0 0,0 1,0 1,0-1,-1 2,-10-7,-30-26,-317-248,106 127,223 142,-1 3,0 2,-73-13,94 25,-2-3,0-1,1-1,-1-1,1-1,1-2,-1-1,1-1,1-1,-25-30,12 14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2.7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4110 287,'-20'-1,"1"-2,-36-10,-17-4,-565-8,487 26,-836 1,898-2,1-5,-1-5,1-5,1-5,-95-40,178 59,-208-78,164 65,-1 3,-76-5,-233 21,318-1,0 3,1 2,-50 21,-110 68,190-93,0 0,1 1,-1 1,1 0,0 0,0 1,1 0,0 0,-6 10,-6 14,-19 46,11-24,-111 236,127-271,2 1,0 0,0 1,2 0,0 1,1-1,0 2,1-1,-2 37,5-46,1-1,0 1,0 0,1-1,1 1,-1-1,1 0,1 0,0 0,0 0,1 0,0-1,0 0,1 0,0 0,0-1,1 0,14 18,-7-14,1 0,0-1,1-1,0 0,1-2,0 0,0-2,0 0,1-1,0-2,29 6,18-3,118-4,-131-5,2361-9,-1973 10,-99-29,-41 1,-244 25,0-4,0-3,0-3,-2-3,1-3,61-34,-94 44,1 1,22-4,-25 7,1 0,35-18,-51 20,-1 1,1-1,-1 0,0 0,1 0,-1-1,0 1,0-1,-1 0,1 0,0 0,-1-1,0 1,0-1,0 0,0 0,-1 0,1 0,-1 0,0 0,0-1,0 1,-1 0,1-11,-1 7,-1 1,1 0,-1 0,0 0,0 0,-1 0,0 0,0 0,0 0,-1 1,1 0,-1-1,-1 1,1 1,-8-12,-3 1,-1 1,0 1,-20-15,-8-8,-50-56,-68-63,151 150,0 0,0 1,0 0,0 1,-1 1,0 0,1 1,-17-2,-7 1,-46 5,78-1,-34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2:02.19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06.3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18-5-2021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.to/bosepchuk/the-one-chart-every-developer-must-understand-2db9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amzn.to/2ZIOBre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https://www.directpoll.com/c?XDVhEta32PV0nP761JvUh5QrWyRjLcB </a:t>
            </a:r>
          </a:p>
          <a:p>
            <a:r>
              <a:rPr lang="en-US" dirty="0"/>
              <a:t>your role:</a:t>
            </a:r>
          </a:p>
          <a:p>
            <a:pPr marL="171450" indent="-171450">
              <a:buFontTx/>
              <a:buChar char="-"/>
            </a:pPr>
            <a:r>
              <a:rPr lang="en-US" dirty="0"/>
              <a:t>Administrator/Ops Engineer</a:t>
            </a:r>
          </a:p>
          <a:p>
            <a:pPr marL="171450" indent="-171450">
              <a:buFontTx/>
              <a:buChar char="-"/>
            </a:pPr>
            <a:r>
              <a:rPr lang="en-US" dirty="0"/>
              <a:t>Application &amp; Infra developer</a:t>
            </a:r>
          </a:p>
          <a:p>
            <a:pPr marL="171450" indent="-171450">
              <a:buFontTx/>
              <a:buChar char="-"/>
            </a:pPr>
            <a:r>
              <a:rPr lang="en-US" dirty="0"/>
              <a:t>Scrum Master, Project Manager</a:t>
            </a:r>
          </a:p>
          <a:p>
            <a:pPr marL="171450" indent="-171450">
              <a:buFontTx/>
              <a:buChar char="-"/>
            </a:pPr>
            <a:r>
              <a:rPr lang="en-US" dirty="0"/>
              <a:t>Tester, QA, Functional Designer, Business Analyst</a:t>
            </a:r>
          </a:p>
          <a:p>
            <a:pPr marL="171450" indent="-171450">
              <a:buFontTx/>
              <a:buChar char="-"/>
            </a:pPr>
            <a:r>
              <a:rPr lang="en-US" dirty="0"/>
              <a:t>Architect</a:t>
            </a:r>
          </a:p>
          <a:p>
            <a:pPr marL="171450" indent="-171450">
              <a:buFontTx/>
              <a:buChar char="-"/>
            </a:pPr>
            <a:r>
              <a:rPr lang="en-US" dirty="0"/>
              <a:t>Other Type of Stakeholder</a:t>
            </a:r>
          </a:p>
          <a:p>
            <a:pPr marL="171450" indent="-171450">
              <a:buFontTx/>
              <a:buChar char="-"/>
            </a:pPr>
            <a:endParaRPr lang="en-US" dirty="0"/>
          </a:p>
          <a:p>
            <a:pPr marL="171450" indent="-171450">
              <a:buFontTx/>
              <a:buChar char="-"/>
            </a:pPr>
            <a:r>
              <a:rPr lang="en-US" dirty="0"/>
              <a:t>your experience as IT professional</a:t>
            </a:r>
          </a:p>
          <a:p>
            <a:pPr marL="171450" indent="-171450">
              <a:buFontTx/>
              <a:buChar char="-"/>
            </a:pPr>
            <a:r>
              <a:rPr lang="en-US" dirty="0"/>
              <a:t>&lt; 1 year</a:t>
            </a:r>
          </a:p>
          <a:p>
            <a:pPr marL="171450" indent="-171450">
              <a:buFontTx/>
              <a:buChar char="-"/>
            </a:pPr>
            <a:r>
              <a:rPr lang="en-US" dirty="0"/>
              <a:t>1- 3 years</a:t>
            </a:r>
          </a:p>
          <a:p>
            <a:pPr marL="171450" indent="-171450">
              <a:buFontTx/>
              <a:buChar char="-"/>
            </a:pPr>
            <a:r>
              <a:rPr lang="en-US" dirty="0"/>
              <a:t>3-10 years</a:t>
            </a:r>
          </a:p>
          <a:p>
            <a:pPr marL="171450" indent="-171450">
              <a:buFontTx/>
              <a:buChar char="-"/>
            </a:pPr>
            <a:r>
              <a:rPr lang="en-US" dirty="0"/>
              <a:t>&gt; 10 years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863458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extraordinary!</a:t>
            </a:r>
          </a:p>
          <a:p>
            <a:r>
              <a:rPr lang="en-US" dirty="0"/>
              <a:t>Old, not modern</a:t>
            </a:r>
          </a:p>
          <a:p>
            <a:r>
              <a:rPr lang="en-US" dirty="0"/>
              <a:t>5TB in RDBMS, 50 applications, 2000 components/programs, 1.5M “lines of custom code”</a:t>
            </a:r>
          </a:p>
          <a:p>
            <a:r>
              <a:rPr lang="en-US" dirty="0"/>
              <a:t>fragile/issues</a:t>
            </a:r>
          </a:p>
          <a:p>
            <a:r>
              <a:rPr lang="en-US" dirty="0"/>
              <a:t>end of scale</a:t>
            </a:r>
          </a:p>
          <a:p>
            <a:r>
              <a:rPr lang="en-US" dirty="0"/>
              <a:t>stagnant / no innovation or evolution (</a:t>
            </a:r>
            <a:r>
              <a:rPr lang="en-US" dirty="0" err="1"/>
              <a:t>SoR</a:t>
            </a:r>
            <a:r>
              <a:rPr lang="en-US" dirty="0"/>
              <a:t>)</a:t>
            </a:r>
          </a:p>
          <a:p>
            <a:r>
              <a:rPr lang="en-US" dirty="0"/>
              <a:t>Expensive TCO</a:t>
            </a:r>
          </a:p>
          <a:p>
            <a:r>
              <a:rPr lang="en-US" dirty="0"/>
              <a:t>Critical to business </a:t>
            </a:r>
          </a:p>
          <a:p>
            <a:r>
              <a:rPr lang="en-US" dirty="0"/>
              <a:t>No test sets, no specifications, no documentation</a:t>
            </a:r>
          </a:p>
          <a:p>
            <a:r>
              <a:rPr lang="en-US" dirty="0"/>
              <a:t>Low on expertise: with tech stack, functionality, development and ops</a:t>
            </a:r>
          </a:p>
          <a:p>
            <a:r>
              <a:rPr lang="en-US" dirty="0"/>
              <a:t>pile of tech debt – business always in a hurry, IT caved in; no budget to technical upgrades/maintenance</a:t>
            </a:r>
          </a:p>
          <a:p>
            <a:r>
              <a:rPr lang="en-US" dirty="0"/>
              <a:t>Vulnerable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815641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extraordinary!</a:t>
            </a:r>
          </a:p>
          <a:p>
            <a:r>
              <a:rPr lang="en-US" dirty="0"/>
              <a:t>Old, not modern</a:t>
            </a:r>
          </a:p>
          <a:p>
            <a:r>
              <a:rPr lang="en-US" dirty="0"/>
              <a:t>5TB in RDBMS, 50 applications, 2000 components/programs, 1.5M “lines of custom code”</a:t>
            </a:r>
          </a:p>
          <a:p>
            <a:r>
              <a:rPr lang="en-US" dirty="0"/>
              <a:t>fragile/issues</a:t>
            </a:r>
          </a:p>
          <a:p>
            <a:r>
              <a:rPr lang="en-US" dirty="0"/>
              <a:t>end of scale</a:t>
            </a:r>
          </a:p>
          <a:p>
            <a:r>
              <a:rPr lang="en-US" dirty="0"/>
              <a:t>stagnant / no innovation or evolution (</a:t>
            </a:r>
            <a:r>
              <a:rPr lang="en-US" dirty="0" err="1"/>
              <a:t>SoR</a:t>
            </a:r>
            <a:r>
              <a:rPr lang="en-US" dirty="0"/>
              <a:t>)</a:t>
            </a:r>
          </a:p>
          <a:p>
            <a:r>
              <a:rPr lang="en-US" dirty="0"/>
              <a:t>Expensive TCO</a:t>
            </a:r>
          </a:p>
          <a:p>
            <a:r>
              <a:rPr lang="en-US" dirty="0"/>
              <a:t>Critical to business </a:t>
            </a:r>
          </a:p>
          <a:p>
            <a:r>
              <a:rPr lang="en-US" dirty="0"/>
              <a:t>No test sets, no specifications, no documentation</a:t>
            </a:r>
          </a:p>
          <a:p>
            <a:r>
              <a:rPr lang="en-US" dirty="0"/>
              <a:t>Low on expertise: with tech stack, functionality, development and ops</a:t>
            </a:r>
          </a:p>
          <a:p>
            <a:r>
              <a:rPr lang="en-US" dirty="0"/>
              <a:t>pile of tech debt – business always in a hurry, IT caved in; no budget to technical upgrades/maintenance</a:t>
            </a:r>
          </a:p>
          <a:p>
            <a:r>
              <a:rPr lang="en-US" dirty="0"/>
              <a:t>Vulnerable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45104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erosion</a:t>
            </a:r>
          </a:p>
          <a:p>
            <a:r>
              <a:rPr lang="en-US" dirty="0"/>
              <a:t>slowly eating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93921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Jesús Quintero tells what happened to him when he went to work at a </a:t>
            </a:r>
            <a:r>
              <a:rPr lang="en-US" dirty="0" err="1"/>
              <a:t>chiringuito</a:t>
            </a:r>
            <a:r>
              <a:rPr lang="en-US" dirty="0"/>
              <a:t> in </a:t>
            </a:r>
            <a:r>
              <a:rPr lang="en-US" dirty="0" err="1"/>
              <a:t>Chipiona</a:t>
            </a:r>
            <a:r>
              <a:rPr lang="en-US" dirty="0"/>
              <a:t> and they sent him to clean some paella pans in </a:t>
            </a:r>
            <a:r>
              <a:rPr lang="en-US" dirty="0" err="1"/>
              <a:t>Ratones</a:t>
            </a:r>
            <a:r>
              <a:rPr lang="en-US" dirty="0"/>
              <a:t> </a:t>
            </a:r>
            <a:r>
              <a:rPr lang="en-US" dirty="0" err="1"/>
              <a:t>Coloraos</a:t>
            </a:r>
            <a:r>
              <a:rPr lang="en-US" dirty="0"/>
              <a:t>, Canal Sur.</a:t>
            </a:r>
          </a:p>
          <a:p>
            <a:endParaRPr lang="en-US" dirty="0"/>
          </a:p>
          <a:p>
            <a:r>
              <a:rPr lang="en-US" dirty="0"/>
              <a:t>use first 2 minutes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188199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Test can only be created when story is ready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 err="1"/>
              <a:t>DoR</a:t>
            </a: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functional specifications clear, unambiguous and understood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boundary conditions, non happy cases and exceptional situations are covered in specifications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Non Functional Requirements are clear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Business Value of feature is defined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TCO budget</a:t>
            </a:r>
            <a:br>
              <a:rPr lang="en-US" sz="1100" dirty="0"/>
            </a:b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Reference architecture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Design &amp; implementation guidelines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Technical Debt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330005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https://www.tiobe.com/tics/</a:t>
            </a:r>
          </a:p>
          <a:p>
            <a:r>
              <a:rPr lang="en-US" err="1"/>
              <a:t>Tiobe</a:t>
            </a:r>
            <a:r>
              <a:rPr lang="en-US"/>
              <a:t> Quality Indicator: https://www.tiobe.com/files/TIOBEQualityIndicator_v4_6.pdf 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73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179795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testing</a:t>
            </a:r>
          </a:p>
          <a:p>
            <a:r>
              <a:rPr lang="en-US" dirty="0"/>
              <a:t>What type(s) of testing does your team do?</a:t>
            </a:r>
          </a:p>
          <a:p>
            <a:r>
              <a:rPr lang="en-US" dirty="0"/>
              <a:t>Static Code Analysis</a:t>
            </a:r>
          </a:p>
          <a:p>
            <a:r>
              <a:rPr lang="en-US" dirty="0"/>
              <a:t>Behavior (black box end 2 end)</a:t>
            </a:r>
          </a:p>
          <a:p>
            <a:r>
              <a:rPr lang="en-US" dirty="0"/>
              <a:t>(post deployment) Smoke Test/Health Check</a:t>
            </a:r>
          </a:p>
          <a:p>
            <a:r>
              <a:rPr lang="en-US" dirty="0"/>
              <a:t>Unit</a:t>
            </a:r>
          </a:p>
          <a:p>
            <a:r>
              <a:rPr lang="en-US" dirty="0"/>
              <a:t>Manual, scenario based testing</a:t>
            </a:r>
          </a:p>
          <a:p>
            <a:r>
              <a:rPr lang="en-US" dirty="0"/>
              <a:t>Pen-test</a:t>
            </a:r>
          </a:p>
          <a:p>
            <a:r>
              <a:rPr lang="en-US" dirty="0"/>
              <a:t>Performance &amp; Load-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344832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567038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Caterpillar to Butterfly</a:t>
            </a:r>
          </a:p>
          <a:p>
            <a:r>
              <a:rPr lang="en-US" dirty="0"/>
              <a:t>From personal code to team treasure</a:t>
            </a:r>
          </a:p>
          <a:p>
            <a:r>
              <a:rPr lang="en-US" dirty="0"/>
              <a:t>From branch to trunk</a:t>
            </a:r>
          </a:p>
          <a:p>
            <a:r>
              <a:rPr lang="en-US" dirty="0"/>
              <a:t>From </a:t>
            </a:r>
            <a:r>
              <a:rPr lang="en-US" i="1" dirty="0"/>
              <a:t>mine</a:t>
            </a:r>
            <a:r>
              <a:rPr lang="en-US" dirty="0"/>
              <a:t> to </a:t>
            </a:r>
            <a:r>
              <a:rPr lang="en-US" i="1" dirty="0"/>
              <a:t>our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306974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Caterpillar to Butterfly</a:t>
            </a:r>
          </a:p>
          <a:p>
            <a:r>
              <a:rPr lang="en-US" dirty="0"/>
              <a:t>From personal code to team treasure</a:t>
            </a:r>
          </a:p>
          <a:p>
            <a:r>
              <a:rPr lang="en-US" dirty="0"/>
              <a:t>From branch to trunk</a:t>
            </a:r>
          </a:p>
          <a:p>
            <a:r>
              <a:rPr lang="en-US" dirty="0"/>
              <a:t>From </a:t>
            </a:r>
            <a:r>
              <a:rPr lang="en-US" i="1" dirty="0"/>
              <a:t>mine</a:t>
            </a:r>
            <a:r>
              <a:rPr lang="en-US" dirty="0"/>
              <a:t> to </a:t>
            </a:r>
            <a:r>
              <a:rPr lang="en-US" i="1" dirty="0"/>
              <a:t>our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31656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https://www.slideserve.com/ayala/se-3910-real-time-systems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14880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About Peer Review:</a:t>
            </a:r>
          </a:p>
          <a:p>
            <a:r>
              <a:rPr lang="en-US" dirty="0"/>
              <a:t>almost always done for tasks</a:t>
            </a:r>
          </a:p>
          <a:p>
            <a:r>
              <a:rPr lang="en-US" dirty="0"/>
              <a:t>thoroughly (&gt; 10% of effort)</a:t>
            </a:r>
          </a:p>
          <a:p>
            <a:r>
              <a:rPr lang="en-US" dirty="0"/>
              <a:t>within one day after PR</a:t>
            </a:r>
          </a:p>
          <a:p>
            <a:r>
              <a:rPr lang="en-US" dirty="0"/>
              <a:t>opportunity to learn</a:t>
            </a:r>
          </a:p>
          <a:p>
            <a:r>
              <a:rPr lang="en-US" dirty="0"/>
              <a:t>based on acceptance criteria and DoD</a:t>
            </a:r>
          </a:p>
          <a:p>
            <a:r>
              <a:rPr lang="en-US" dirty="0"/>
              <a:t>rework on task in &gt;50% of cases </a:t>
            </a:r>
          </a:p>
          <a:p>
            <a:r>
              <a:rPr lang="en-US" dirty="0"/>
              <a:t>not done: we pair program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9302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ultimate test is production</a:t>
            </a:r>
          </a:p>
          <a:p>
            <a:r>
              <a:rPr lang="en-US" dirty="0"/>
              <a:t>controlled production roll out is one way to perform (final) test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7052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log analysis (</a:t>
            </a:r>
            <a:r>
              <a:rPr lang="en-US" dirty="0" err="1"/>
              <a:t>splunk</a:t>
            </a:r>
            <a:r>
              <a:rPr lang="en-US" dirty="0"/>
              <a:t>, elastic, azure or OCI log analytics)</a:t>
            </a:r>
          </a:p>
          <a:p>
            <a:r>
              <a:rPr lang="en-US" dirty="0"/>
              <a:t>metrics analysis</a:t>
            </a:r>
          </a:p>
          <a:p>
            <a:r>
              <a:rPr lang="en-US" dirty="0"/>
              <a:t>real time and trends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52991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expired certificate</a:t>
            </a:r>
          </a:p>
          <a:p>
            <a:r>
              <a:rPr lang="en-US" dirty="0"/>
              <a:t>Product Owner cannot be reached</a:t>
            </a:r>
          </a:p>
          <a:p>
            <a:r>
              <a:rPr lang="en-US" dirty="0"/>
              <a:t>Wiki is down</a:t>
            </a:r>
          </a:p>
          <a:p>
            <a:r>
              <a:rPr lang="en-US" dirty="0"/>
              <a:t>Storage inaccessible</a:t>
            </a:r>
          </a:p>
          <a:p>
            <a:r>
              <a:rPr lang="en-US" dirty="0"/>
              <a:t>Critical vulnerability in library</a:t>
            </a:r>
          </a:p>
          <a:p>
            <a:r>
              <a:rPr lang="en-US" dirty="0"/>
              <a:t>DDOS attack detected</a:t>
            </a:r>
          </a:p>
          <a:p>
            <a:r>
              <a:rPr lang="en-US" dirty="0"/>
              <a:t>Ransomware alert</a:t>
            </a:r>
          </a:p>
          <a:p>
            <a:r>
              <a:rPr lang="en-US" dirty="0"/>
              <a:t>Data Corruption (human error)</a:t>
            </a:r>
          </a:p>
          <a:p>
            <a:r>
              <a:rPr lang="en-US" dirty="0"/>
              <a:t>failing DNS server</a:t>
            </a:r>
          </a:p>
          <a:p>
            <a:r>
              <a:rPr lang="en-US" dirty="0"/>
              <a:t>Azure availability zone is down</a:t>
            </a:r>
          </a:p>
          <a:p>
            <a:r>
              <a:rPr lang="en-US" dirty="0"/>
              <a:t>team tech lead falls ill</a:t>
            </a:r>
          </a:p>
          <a:p>
            <a:r>
              <a:rPr lang="en-US" dirty="0"/>
              <a:t>P1 bug in recent production release</a:t>
            </a:r>
          </a:p>
          <a:p>
            <a:r>
              <a:rPr lang="en-US" dirty="0"/>
              <a:t>Edge connectivity lost</a:t>
            </a:r>
          </a:p>
          <a:p>
            <a:r>
              <a:rPr lang="en-US" dirty="0"/>
              <a:t>Power outage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75626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Elk event leidt tot </a:t>
            </a:r>
            <a:r>
              <a:rPr lang="nl-NL" sz="1200" dirty="0" err="1"/>
              <a:t>technical</a:t>
            </a:r>
            <a:r>
              <a:rPr lang="nl-NL" sz="1200" dirty="0"/>
              <a:t> </a:t>
            </a:r>
            <a:r>
              <a:rPr lang="nl-NL" sz="1200" dirty="0" err="1"/>
              <a:t>debt</a:t>
            </a:r>
            <a:r>
              <a:rPr lang="nl-NL" sz="1200" dirty="0"/>
              <a:t> en/of actie/user story</a:t>
            </a:r>
          </a:p>
          <a:p>
            <a:r>
              <a:rPr lang="nl-NL" sz="1200" dirty="0" err="1"/>
              <a:t>DevOps</a:t>
            </a:r>
            <a:r>
              <a:rPr lang="nl-NL" sz="1200" dirty="0"/>
              <a:t> team houdt status bij van applicatie-componenten en platform-onderdelen en tools </a:t>
            </a:r>
            <a:br>
              <a:rPr lang="nl-NL" sz="1200" dirty="0"/>
            </a:br>
            <a:r>
              <a:rPr lang="nl-NL" sz="1200" dirty="0"/>
              <a:t>(functioneel, non-functioneel en technisch</a:t>
            </a:r>
            <a:endParaRPr lang="en-NL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7272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200" dirty="0"/>
              <a:t>Elk event leidt tot </a:t>
            </a:r>
            <a:r>
              <a:rPr lang="nl-NL" sz="1200" dirty="0" err="1"/>
              <a:t>technical</a:t>
            </a:r>
            <a:r>
              <a:rPr lang="nl-NL" sz="1200" dirty="0"/>
              <a:t> </a:t>
            </a:r>
            <a:r>
              <a:rPr lang="nl-NL" sz="1200" dirty="0" err="1"/>
              <a:t>debt</a:t>
            </a:r>
            <a:r>
              <a:rPr lang="nl-NL" sz="1200" dirty="0"/>
              <a:t> en/of actie/user story</a:t>
            </a:r>
          </a:p>
          <a:p>
            <a:r>
              <a:rPr lang="nl-NL" sz="1200" dirty="0" err="1"/>
              <a:t>DevOps</a:t>
            </a:r>
            <a:r>
              <a:rPr lang="nl-NL" sz="1200" dirty="0"/>
              <a:t> team houdt status bij van applicatie-componenten en platform-onderdelen en tools </a:t>
            </a:r>
            <a:br>
              <a:rPr lang="nl-NL" sz="1200" dirty="0"/>
            </a:br>
            <a:r>
              <a:rPr lang="nl-NL" sz="1200" dirty="0"/>
              <a:t>(functioneel, non-functioneel en technisch</a:t>
            </a:r>
            <a:endParaRPr lang="en-NL" sz="120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88902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technical erosion</a:t>
            </a:r>
          </a:p>
          <a:p>
            <a:r>
              <a:rPr lang="en-US" dirty="0"/>
              <a:t>slowly eating away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61525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the quality of the software you or your team produced today/this week: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proven - on par with brake system of a car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proven - good enough for purpose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seems/feels/looks good enough for purpose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ready for (thorough) test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prototype - to demo and to play with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452092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https://www.futuristgerd.com/2016/05/my-presentation-at-innotown-2016-in-alesund-the-next-5-years-in-technology-and-innovation/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6951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How do you feel about your work and products as software professional:</a:t>
            </a:r>
          </a:p>
          <a:p>
            <a:r>
              <a:rPr lang="en-US" dirty="0"/>
              <a:t>I am proud of deliverables, I can shine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63627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876839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6512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https://dev.to/bosepchuk/the-one-chart-every-developer-must-understand-2db9</a:t>
            </a:r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Capers Jones with co-author, Olivier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Bonsignour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titled 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/>
              </a:rPr>
              <a:t>The Economics of Software Quality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84635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err="1"/>
              <a:t>Mergeable</a:t>
            </a:r>
            <a:endParaRPr lang="nl-NL"/>
          </a:p>
          <a:p>
            <a:r>
              <a:rPr lang="nl-NL" err="1"/>
              <a:t>Granularity</a:t>
            </a:r>
            <a:r>
              <a:rPr lang="nl-NL"/>
              <a:t>/unit of… delivery/</a:t>
            </a:r>
            <a:r>
              <a:rPr lang="nl-NL" err="1"/>
              <a:t>build</a:t>
            </a:r>
            <a:r>
              <a:rPr lang="nl-NL"/>
              <a:t>/</a:t>
            </a:r>
          </a:p>
          <a:p>
            <a:r>
              <a:rPr lang="nl-NL"/>
              <a:t>Code analysis</a:t>
            </a:r>
          </a:p>
          <a:p>
            <a:r>
              <a:rPr lang="nl-NL" err="1"/>
              <a:t>Structured</a:t>
            </a:r>
            <a:r>
              <a:rPr lang="nl-NL"/>
              <a:t> (</a:t>
            </a:r>
            <a:r>
              <a:rPr lang="nl-NL" err="1"/>
              <a:t>declarative</a:t>
            </a:r>
            <a:r>
              <a:rPr lang="nl-NL"/>
              <a:t>)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AED6C2-37B3-43DF-8519-E1856D265EDF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940968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on Stage - mei 2021 | Code with Honor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AA51-D228-4817-AD8A-E30282A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40AF-712D-47C8-8FBE-D0C5800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2F17-077D-4D6F-9170-2FB7DC7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4149-70D2-48BE-9276-C39ED25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1585187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B706-E68F-407E-9D9A-3A98CFFE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EB-F969-43DF-9C15-D1B71F92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9C49-7531-4DC5-A383-D9068B06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6F217-50B9-4DF0-BE9F-5AF0071F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45E-4FA8-4B2B-9C64-0036F810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057524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C627-F945-4B5C-B29D-DD3B110D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36D3-10C6-45F9-A1C5-F337CCF75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ABB51-CF7F-499C-AA05-FD0E09565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D7B1D-9FD7-42FC-9810-51900D2C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123EC-A321-4772-B8CD-83AD9C07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2D0CA-6DEA-4DBF-8FBC-76A959AF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89603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9E4A3-4673-4BB9-80B6-BC47724E272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4D01C2-6A44-43BF-8537-6626D3CC61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DEFA3E-D56A-47AD-8502-F3011B3D2B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37B424-5F1C-4668-A3D4-F0277B35E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8003C-7FB6-496D-8C7B-FAF96BE50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31933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A623-0545-459D-9135-70AB059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3DD0-34FB-4EBF-8699-1F4BC366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B0F0-826F-4EF8-814A-687EC7B3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0C87-31D1-4C90-986D-58420272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A5150-8E5C-404F-85D3-498247B3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3643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AC6D8B-88E4-4A93-A868-5D31EAD38F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9D35C-95BB-4B21-AB18-C99DDF4D0A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54CF59-9FBA-47DD-8893-8C51B4B10E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F6F406-EDBB-4BB4-AA8E-CE56D6706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2FB9DB-5329-4E2F-A49A-6F222D82B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63599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EFD55-6623-46A2-8E5F-A3974CE43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CC3BDA-46EB-4E0B-AF32-75DA4B0757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3D322-6A3D-49A0-8068-571696619B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2F6562-42C1-4ACF-8FA6-B020F1CE5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90DFE2-263D-4455-BAB8-41EF8F672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09B90E-4D1E-4C4A-A6EB-50C92B4EC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6696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8E4DAB-81F7-4CD3-8203-548D29E7AE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84706C-9C6F-448C-AF32-BB95D9C7B9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95BE7B-F2C0-4226-8996-3FB72BDED9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D4DC40-D851-414B-B25D-EFDDEB83A8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64B1C7-0472-4030-9FB9-D72F966E03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E25C85-644E-4C5A-A409-3D5FB1382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09CFA-651F-4EA1-B718-0F9E48159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2220919-D186-43E5-8F79-7ACED62547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179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D997F-C067-407B-97F1-DCA089E5E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DE6964-F31E-4553-A50E-9D0448AAB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ABB32-8882-44AC-9481-07E914F33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96608D-1F6B-4BA7-B4B3-FEE13E3C5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05929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1DC12F-F5AC-44D4-9896-2E8B3219C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B77AA8-FE7C-4990-BC03-F39CBFB26C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E2ABBC-29F5-4E24-B750-753D86B1F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21717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6FDA49-6E06-4181-896D-97F172A85F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17CA56-F091-4E96-9B0D-B7DFAF9831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D144656-8E93-4234-9262-7E4679F5206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D6B373-88FE-4A85-A751-7D2BF967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0140C-3F01-4AA8-ACB8-79128792F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E3A7CC-873A-4FB8-9876-234AD85BC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22752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C57BD-B0B1-45B1-B381-DFE028551C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1AA78F-73B3-48C7-B6BF-9880F29B56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ABF0954-9A5C-4985-B15B-A484A9E6F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5B395E-E417-479F-A2C4-A34360069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9F17D4-C834-4B95-8E92-01ED35B55B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B00FE-30E0-419C-8FB3-921B5CE0D3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2163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43C56-E32C-478A-A67D-A05878DEB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DFB1D1-E408-4A7D-8197-D498EE571C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A1C8F-55B1-4C41-B493-68DE880E1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656539-6B59-4879-81D1-C022C2A74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A37090-11DD-4485-901B-B9F920D4B6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08504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1724CF-A21C-4EB6-972C-B6054DE28E6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9735E-9270-463B-91D9-E502E32388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43117-0AE7-4FDA-A4DC-B02823ADEF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8DDE1-DDFB-4E1A-8D7E-64C9BFE7A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6E64E8-1685-4C10-A50C-5D2FE2C8E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20208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on Stage - mei 2021 | Code with Honor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 on Stage - mei 2021 | Code with Honor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E5C2B1-A92C-4A73-A57A-CFB9B489BA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B26020C-9F9D-4CCD-9263-A7268DDF9A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D580A9-978A-4554-8F6C-55D4375F1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D712B-9594-4E6B-9D46-DE574E8D02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Conclusion on Stage - mei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997C0B-8FE0-46E9-BDF0-780B1E84D4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231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5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Conclusion on Stage - mei 2021 | Code with Honor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etc.ch/7FZk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3" Type="http://schemas.openxmlformats.org/officeDocument/2006/relationships/image" Target="../media/image20.jpeg"/><Relationship Id="rId7" Type="http://schemas.openxmlformats.org/officeDocument/2006/relationships/image" Target="../media/image128.jpeg"/><Relationship Id="rId12" Type="http://schemas.openxmlformats.org/officeDocument/2006/relationships/image" Target="../media/image4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jpeg"/><Relationship Id="rId11" Type="http://schemas.openxmlformats.org/officeDocument/2006/relationships/image" Target="../media/image113.jpeg"/><Relationship Id="rId5" Type="http://schemas.openxmlformats.org/officeDocument/2006/relationships/image" Target="../media/image22.jpeg"/><Relationship Id="rId10" Type="http://schemas.openxmlformats.org/officeDocument/2006/relationships/image" Target="../media/image129.png"/><Relationship Id="rId4" Type="http://schemas.openxmlformats.org/officeDocument/2006/relationships/image" Target="../media/image21.jpeg"/><Relationship Id="rId9" Type="http://schemas.openxmlformats.org/officeDocument/2006/relationships/image" Target="../media/image34.jpe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32.jpeg"/><Relationship Id="rId4" Type="http://schemas.openxmlformats.org/officeDocument/2006/relationships/image" Target="../media/image3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dev.to/bosepchuk/the-one-chart-every-developer-must-understand-2db9" TargetMode="External"/><Relationship Id="rId4" Type="http://schemas.openxmlformats.org/officeDocument/2006/relationships/hyperlink" Target="https://amzn.to/2ZIOBre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sv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7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jpeg"/><Relationship Id="rId4" Type="http://schemas.openxmlformats.org/officeDocument/2006/relationships/image" Target="../media/image57.sv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svg"/><Relationship Id="rId7" Type="http://schemas.openxmlformats.org/officeDocument/2006/relationships/image" Target="../media/image68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67.jpe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4.xml"/><Relationship Id="rId13" Type="http://schemas.openxmlformats.org/officeDocument/2006/relationships/image" Target="../media/image180.png"/><Relationship Id="rId3" Type="http://schemas.openxmlformats.org/officeDocument/2006/relationships/customXml" Target="../ink/ink1.xml"/><Relationship Id="rId7" Type="http://schemas.openxmlformats.org/officeDocument/2006/relationships/image" Target="../media/image150.png"/><Relationship Id="rId12" Type="http://schemas.openxmlformats.org/officeDocument/2006/relationships/customXml" Target="../ink/ink6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3.xml"/><Relationship Id="rId11" Type="http://schemas.openxmlformats.org/officeDocument/2006/relationships/image" Target="../media/image170.png"/><Relationship Id="rId5" Type="http://schemas.openxmlformats.org/officeDocument/2006/relationships/customXml" Target="../ink/ink2.xml"/><Relationship Id="rId15" Type="http://schemas.openxmlformats.org/officeDocument/2006/relationships/image" Target="../media/image190.png"/><Relationship Id="rId10" Type="http://schemas.openxmlformats.org/officeDocument/2006/relationships/customXml" Target="../ink/ink5.xml"/><Relationship Id="rId4" Type="http://schemas.openxmlformats.org/officeDocument/2006/relationships/image" Target="../media/image140.png"/><Relationship Id="rId9" Type="http://schemas.openxmlformats.org/officeDocument/2006/relationships/image" Target="../media/image160.png"/><Relationship Id="rId14" Type="http://schemas.openxmlformats.org/officeDocument/2006/relationships/customXml" Target="../ink/ink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4.sv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7" Type="http://schemas.openxmlformats.org/officeDocument/2006/relationships/image" Target="../media/image86.jpeg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e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11.jpeg"/><Relationship Id="rId7" Type="http://schemas.openxmlformats.org/officeDocument/2006/relationships/image" Target="../media/image15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9.xml"/><Relationship Id="rId5" Type="http://schemas.openxmlformats.org/officeDocument/2006/relationships/image" Target="../media/image140.png"/><Relationship Id="rId10" Type="http://schemas.openxmlformats.org/officeDocument/2006/relationships/image" Target="../media/image220.png"/><Relationship Id="rId4" Type="http://schemas.openxmlformats.org/officeDocument/2006/relationships/customXml" Target="../ink/ink8.xml"/><Relationship Id="rId9" Type="http://schemas.openxmlformats.org/officeDocument/2006/relationships/customXml" Target="../ink/ink10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5.sv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01.png"/><Relationship Id="rId4" Type="http://schemas.openxmlformats.org/officeDocument/2006/relationships/image" Target="../media/image10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sv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0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1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12" Type="http://schemas.openxmlformats.org/officeDocument/2006/relationships/image" Target="../media/image28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6.png"/><Relationship Id="rId11" Type="http://schemas.openxmlformats.org/officeDocument/2006/relationships/customXml" Target="../ink/ink12.xml"/><Relationship Id="rId5" Type="http://schemas.openxmlformats.org/officeDocument/2006/relationships/image" Target="../media/image11.jpeg"/><Relationship Id="rId10" Type="http://schemas.openxmlformats.org/officeDocument/2006/relationships/image" Target="../media/image270.png"/><Relationship Id="rId4" Type="http://schemas.openxmlformats.org/officeDocument/2006/relationships/image" Target="../media/image15.png"/><Relationship Id="rId9" Type="http://schemas.openxmlformats.org/officeDocument/2006/relationships/customXml" Target="../ink/ink1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7.jpe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8.png"/><Relationship Id="rId5" Type="http://schemas.openxmlformats.org/officeDocument/2006/relationships/image" Target="../media/image66.svg"/><Relationship Id="rId4" Type="http://schemas.openxmlformats.org/officeDocument/2006/relationships/image" Target="../media/image65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4" Type="http://schemas.openxmlformats.org/officeDocument/2006/relationships/image" Target="../media/image64.sv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9.sv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14.png"/><Relationship Id="rId4" Type="http://schemas.openxmlformats.org/officeDocument/2006/relationships/image" Target="../media/image113.jpe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116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6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15.jpe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4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jpeg"/><Relationship Id="rId3" Type="http://schemas.openxmlformats.org/officeDocument/2006/relationships/image" Target="../media/image121.jpeg"/><Relationship Id="rId7" Type="http://schemas.openxmlformats.org/officeDocument/2006/relationships/image" Target="../media/image125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24.jpeg"/><Relationship Id="rId5" Type="http://schemas.openxmlformats.org/officeDocument/2006/relationships/image" Target="../media/image123.jpeg"/><Relationship Id="rId4" Type="http://schemas.openxmlformats.org/officeDocument/2006/relationships/image" Target="../media/image122.jpe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9.jpeg"/><Relationship Id="rId4" Type="http://schemas.openxmlformats.org/officeDocument/2006/relationships/image" Target="../media/image57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Code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Honor</a:t>
            </a:r>
            <a:br>
              <a:rPr lang="nl-NL" dirty="0"/>
            </a:br>
            <a:br>
              <a:rPr lang="nl-NL" dirty="0"/>
            </a:br>
            <a:r>
              <a:rPr lang="en-US" dirty="0"/>
              <a:t>on the importance </a:t>
            </a:r>
            <a:br>
              <a:rPr lang="en-US" dirty="0"/>
            </a:br>
            <a:r>
              <a:rPr lang="en-US" dirty="0"/>
              <a:t>and beauty </a:t>
            </a:r>
            <a:br>
              <a:rPr lang="en-US" dirty="0"/>
            </a:br>
            <a:r>
              <a:rPr lang="en-US" dirty="0"/>
              <a:t>of software programming</a:t>
            </a:r>
            <a:endParaRPr lang="nl-NL" dirty="0"/>
          </a:p>
        </p:txBody>
      </p:sp>
      <p:pic>
        <p:nvPicPr>
          <p:cNvPr id="7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AA1D163A-CAE6-4615-A39B-A9B0DCFEE8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199913" y="985499"/>
            <a:ext cx="5120483" cy="1965544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C8613CB-9A6E-4D15-B6AF-BAE5ED408782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Conclusion On Stage – 20 mei 2021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D97D9-7984-4CD7-905A-74B61F1B7322}"/>
              </a:ext>
            </a:extLst>
          </p:cNvPr>
          <p:cNvSpPr txBox="1"/>
          <p:nvPr/>
        </p:nvSpPr>
        <p:spPr>
          <a:xfrm>
            <a:off x="6874148" y="4689905"/>
            <a:ext cx="2269852" cy="3847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URL for Poll: </a:t>
            </a:r>
            <a:r>
              <a:rPr lang="en-US" sz="1400" u="sng" dirty="0">
                <a:solidFill>
                  <a:srgbClr val="22A6CB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  <a:hlinkClick r:id="rId3"/>
              </a:rPr>
              <a:t>http://etc.ch/7FZk</a:t>
            </a:r>
            <a:r>
              <a:rPr lang="en-US" sz="1400" dirty="0">
                <a:solidFill>
                  <a:srgbClr val="414042"/>
                </a:solidFill>
                <a:effectLst/>
                <a:latin typeface="Helvetica" panose="020B0604020202020204" pitchFamily="34" charset="0"/>
                <a:ea typeface="Times New Roman" panose="02020603050405020304" pitchFamily="18" charset="0"/>
              </a:rPr>
              <a:t> </a:t>
            </a: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sz="1100" dirty="0" err="1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46692D1-A05E-45DA-B2D8-0380EEC2F2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703" y="3567494"/>
            <a:ext cx="1128639" cy="112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293950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chemeClr val="bg1">
                    <a:lumMod val="65000"/>
                  </a:schemeClr>
                </a:solidFill>
              </a:rPr>
              <a:t>PR</a:t>
            </a:r>
            <a:r>
              <a:rPr lang="en-US" sz="6000" dirty="0" err="1"/>
              <a:t>ide</a:t>
            </a:r>
            <a:endParaRPr lang="en-US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8515765" y="-1616881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elations</a:t>
            </a:r>
          </a:p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-2179809" y="-631996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9370166" y="-4529266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-4566558" y="1775451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10781610" y="755615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11710551" y="-551956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B8E03-83C4-44A0-8B20-61FB13076843}"/>
              </a:ext>
            </a:extLst>
          </p:cNvPr>
          <p:cNvSpPr txBox="1"/>
          <p:nvPr/>
        </p:nvSpPr>
        <p:spPr>
          <a:xfrm>
            <a:off x="10352062" y="-2580018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68DB1-5016-4D91-9A71-1433DEE86B01}"/>
              </a:ext>
            </a:extLst>
          </p:cNvPr>
          <p:cNvSpPr txBox="1"/>
          <p:nvPr/>
        </p:nvSpPr>
        <p:spPr>
          <a:xfrm>
            <a:off x="-3613431" y="5026907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09FB79-AB0C-4A84-90B9-D359A267F5F6}"/>
              </a:ext>
            </a:extLst>
          </p:cNvPr>
          <p:cNvSpPr/>
          <p:nvPr/>
        </p:nvSpPr>
        <p:spPr>
          <a:xfrm>
            <a:off x="-1711960" y="7887530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C4083-4ED3-49EB-84D0-1E21A2D3AC7F}"/>
              </a:ext>
            </a:extLst>
          </p:cNvPr>
          <p:cNvSpPr txBox="1"/>
          <p:nvPr/>
        </p:nvSpPr>
        <p:spPr>
          <a:xfrm>
            <a:off x="-3613431" y="484223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110486DB-CF6E-4A82-AED4-ADFA621FDD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7D21C4B-72A8-474D-92E4-5E6F5CC10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696378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6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E63232">
                    <a:lumMod val="5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ofessional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E63232">
                  <a:lumMod val="5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436707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>
                    <a:lumMod val="6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6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ide</a:t>
            </a:r>
            <a:endParaRPr kumimoji="0" lang="en-US" sz="6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4268469" y="4026817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ublic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elations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P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ublic </a:t>
            </a:r>
            <a:r>
              <a:rPr kumimoji="0" lang="en-US" sz="3200" b="0" i="0" u="sng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R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E63232">
                    <a:lumMod val="60000"/>
                    <a:lumOff val="40000"/>
                  </a:srgbClr>
                </a:solidFill>
                <a:effectLst/>
                <a:uLnTx/>
                <a:uFillTx/>
                <a:latin typeface="Algerian" panose="04020705040A02060702" pitchFamily="82" charset="0"/>
                <a:ea typeface="+mn-ea"/>
                <a:cs typeface="+mn-cs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536932" y="1286138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643C9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PR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oof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CC00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5456589" y="1283729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40000"/>
                    <a:lumOff val="6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203166" y="2248664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ull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equest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eer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eview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P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roduction </a:t>
            </a: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00A03C">
                    <a:lumMod val="5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R</a:t>
            </a:r>
            <a:r>
              <a: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FFCC00">
                    <a:lumMod val="60000"/>
                    <a:lumOff val="40000"/>
                  </a:srgbClr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+mn-cs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7097948" y="2333540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</a:t>
            </a:r>
            <a:r>
              <a:rPr kumimoji="0" lang="en-US" sz="40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00AAC8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ate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00AAC8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7603930" y="12413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ut to </a:t>
            </a: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643C91">
                    <a:lumMod val="60000"/>
                    <a:lumOff val="40000"/>
                  </a:srgbClr>
                </a:solidFill>
                <a:effectLst/>
                <a:uLnTx/>
                <a:uFillTx/>
                <a:latin typeface="Agency FB" panose="020B0604020202020204" pitchFamily="34" charset="0"/>
                <a:ea typeface="+mn-ea"/>
                <a:cs typeface="+mn-cs"/>
              </a:rPr>
              <a:t>est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643C91">
                  <a:lumMod val="60000"/>
                  <a:lumOff val="40000"/>
                </a:srgbClr>
              </a:solidFill>
              <a:effectLst/>
              <a:uLnTx/>
              <a:uFillTx/>
              <a:latin typeface="Agency FB" panose="020B0604020202020204" pitchFamily="34" charset="0"/>
              <a:ea typeface="+mn-ea"/>
              <a:cs typeface="+mn-cs"/>
            </a:endParaRP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0432450-362E-44E7-9A20-33144471F408}"/>
              </a:ext>
            </a:extLst>
          </p:cNvPr>
          <p:cNvGrpSpPr/>
          <p:nvPr/>
        </p:nvGrpSpPr>
        <p:grpSpPr>
          <a:xfrm>
            <a:off x="4894369" y="19924"/>
            <a:ext cx="959539" cy="614357"/>
            <a:chOff x="977650" y="380482"/>
            <a:chExt cx="7424414" cy="4624762"/>
          </a:xfrm>
        </p:grpSpPr>
        <p:pic>
          <p:nvPicPr>
            <p:cNvPr id="15" name="Picture 2" descr="We Pride Ourselves On Our Extraordinary Craftsmen - Sitting, HD Png  Download - kindpng">
              <a:extLst>
                <a:ext uri="{FF2B5EF4-FFF2-40B4-BE49-F238E27FC236}">
                  <a16:creationId xmlns:a16="http://schemas.microsoft.com/office/drawing/2014/main" id="{C6B4AA1F-CFE1-4E4E-BAEE-3BE355940A0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7F7F7"/>
                </a:clrFrom>
                <a:clrTo>
                  <a:srgbClr val="F7F7F7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203424" y="687325"/>
              <a:ext cx="4032708" cy="4168175"/>
            </a:xfrm>
            <a:prstGeom prst="rect">
              <a:avLst/>
            </a:prstGeom>
            <a:ln>
              <a:noFill/>
            </a:ln>
            <a:effectLst>
              <a:softEdge rad="25400"/>
            </a:effectLst>
          </p:spPr>
        </p:pic>
        <p:pic>
          <p:nvPicPr>
            <p:cNvPr id="16" name="Picture 4" descr="New CRAFTSMAN® Hand Tools &amp; Tool Storage | We Build Pride">
              <a:extLst>
                <a:ext uri="{FF2B5EF4-FFF2-40B4-BE49-F238E27FC236}">
                  <a16:creationId xmlns:a16="http://schemas.microsoft.com/office/drawing/2014/main" id="{9BFC73BF-A6BA-41EF-838A-0E63BFF8966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90541" y="380482"/>
              <a:ext cx="1711523" cy="3444303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6" descr="Umm el-Fahem Art Gallery: Women Ceramic Workshop | IATask Force">
              <a:extLst>
                <a:ext uri="{FF2B5EF4-FFF2-40B4-BE49-F238E27FC236}">
                  <a16:creationId xmlns:a16="http://schemas.microsoft.com/office/drawing/2014/main" id="{23DB6FA8-620B-4099-B6F7-26AE23BE222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000"/>
            <a:stretch/>
          </p:blipFill>
          <p:spPr bwMode="auto">
            <a:xfrm>
              <a:off x="977650" y="1495042"/>
              <a:ext cx="2630596" cy="3510202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8" descr="Currents by Newport News Shipbuilding - issuu">
              <a:extLst>
                <a:ext uri="{FF2B5EF4-FFF2-40B4-BE49-F238E27FC236}">
                  <a16:creationId xmlns:a16="http://schemas.microsoft.com/office/drawing/2014/main" id="{D7A9EC62-8969-4746-8D47-83110FCAC6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6944" t="5599" b="37680"/>
            <a:stretch/>
          </p:blipFill>
          <p:spPr bwMode="auto">
            <a:xfrm>
              <a:off x="5327816" y="1791434"/>
              <a:ext cx="1711523" cy="2917424"/>
            </a:xfrm>
            <a:prstGeom prst="rect">
              <a:avLst/>
            </a:prstGeom>
            <a:noFill/>
            <a:effectLst>
              <a:softEdge rad="254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6C688099-D5C7-44E3-AD14-810903132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0" t="24877" b="17616"/>
          <a:stretch/>
        </p:blipFill>
        <p:spPr bwMode="auto">
          <a:xfrm>
            <a:off x="2125015" y="1846316"/>
            <a:ext cx="1244353" cy="546139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3" name="Picture 16" descr="What needs to be unit tested. How much code coverage is needed.">
            <a:extLst>
              <a:ext uri="{FF2B5EF4-FFF2-40B4-BE49-F238E27FC236}">
                <a16:creationId xmlns:a16="http://schemas.microsoft.com/office/drawing/2014/main" id="{1BE20575-C62A-4364-8A09-060CC13F9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001" y="966032"/>
            <a:ext cx="883200" cy="4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C9956EE-BD27-4F2B-B9C8-D8DB055E76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7895243" y="1846316"/>
            <a:ext cx="1170594" cy="4493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DA90482F-C525-4650-8487-BB08C4DC8D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26060" y="3859771"/>
            <a:ext cx="1317940" cy="728528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4" descr="Assessing Butterflies in Europe (ABLE) | European Butterfly Monitoring">
            <a:extLst>
              <a:ext uri="{FF2B5EF4-FFF2-40B4-BE49-F238E27FC236}">
                <a16:creationId xmlns:a16="http://schemas.microsoft.com/office/drawing/2014/main" id="{41A147BB-2FCF-4EF3-8B6D-2AD7631E7E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31" y="2743020"/>
            <a:ext cx="833007" cy="5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78D92F2-EE3C-44E6-B677-89843FE6B8E6}"/>
              </a:ext>
            </a:extLst>
          </p:cNvPr>
          <p:cNvSpPr txBox="1"/>
          <p:nvPr/>
        </p:nvSpPr>
        <p:spPr>
          <a:xfrm>
            <a:off x="6245441" y="3063680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0FD6C4D-AA23-42B3-9497-F63A22CA2206}"/>
              </a:ext>
            </a:extLst>
          </p:cNvPr>
          <p:cNvSpPr txBox="1"/>
          <p:nvPr/>
        </p:nvSpPr>
        <p:spPr>
          <a:xfrm>
            <a:off x="558089" y="4359973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9BD3EB-A81B-4D41-9F50-84D33338E99D}"/>
              </a:ext>
            </a:extLst>
          </p:cNvPr>
          <p:cNvSpPr/>
          <p:nvPr/>
        </p:nvSpPr>
        <p:spPr>
          <a:xfrm>
            <a:off x="542459" y="4431322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7EA67DA4-EAB8-4FAE-BFCA-5595D4D3A0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366"/>
          <a:stretch/>
        </p:blipFill>
        <p:spPr bwMode="auto">
          <a:xfrm>
            <a:off x="302040" y="1024489"/>
            <a:ext cx="252650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4" descr="Is High Quality Software Worth the Cost?">
            <a:extLst>
              <a:ext uri="{FF2B5EF4-FFF2-40B4-BE49-F238E27FC236}">
                <a16:creationId xmlns:a16="http://schemas.microsoft.com/office/drawing/2014/main" id="{8FAE91FD-A390-4E54-904D-A0C0B80FF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3675" y="4175308"/>
            <a:ext cx="757843" cy="359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066425B8-2C05-4A2E-A677-E7F6B837021C}"/>
              </a:ext>
            </a:extLst>
          </p:cNvPr>
          <p:cNvSpPr txBox="1"/>
          <p:nvPr/>
        </p:nvSpPr>
        <p:spPr>
          <a:xfrm>
            <a:off x="2264883" y="1371631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307F9F1E-E638-4D0A-A77A-37192B1519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21" name="Slide Number Placeholder 20">
            <a:extLst>
              <a:ext uri="{FF2B5EF4-FFF2-40B4-BE49-F238E27FC236}">
                <a16:creationId xmlns:a16="http://schemas.microsoft.com/office/drawing/2014/main" id="{CA43C25B-5785-4A5D-ACD6-959504734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100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86970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Thank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for </a:t>
            </a:r>
            <a:r>
              <a:rPr lang="nl-NL" dirty="0" err="1"/>
              <a:t>your</a:t>
            </a:r>
            <a:r>
              <a:rPr lang="nl-NL" dirty="0"/>
              <a:t> attention</a:t>
            </a:r>
            <a:br>
              <a:rPr lang="nl-NL" dirty="0"/>
            </a:br>
            <a:br>
              <a:rPr lang="nl-NL" dirty="0"/>
            </a:br>
            <a:r>
              <a:rPr lang="nl-NL" dirty="0"/>
              <a:t>I hope </a:t>
            </a:r>
            <a:br>
              <a:rPr lang="nl-NL" dirty="0"/>
            </a:br>
            <a:r>
              <a:rPr lang="nl-NL" dirty="0" err="1"/>
              <a:t>this</a:t>
            </a:r>
            <a:r>
              <a:rPr lang="nl-NL" dirty="0"/>
              <a:t> was</a:t>
            </a:r>
            <a:br>
              <a:rPr lang="nl-NL" dirty="0"/>
            </a:br>
            <a:r>
              <a:rPr lang="nl-NL" dirty="0" err="1"/>
              <a:t>useful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on Stage - mei 2021 | Code with Honor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9" name="Snagit_SNG860">
            <a:extLst>
              <a:ext uri="{FF2B5EF4-FFF2-40B4-BE49-F238E27FC236}">
                <a16:creationId xmlns:a16="http://schemas.microsoft.com/office/drawing/2014/main" id="{C819D3FE-BEC8-4634-A06B-2240B4AAC8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8952" y="1376889"/>
            <a:ext cx="2133824" cy="1926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26844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289173" y="1294477"/>
            <a:ext cx="295754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4EC135-501D-43CA-AE62-6CC5B294F277}"/>
              </a:ext>
            </a:extLst>
          </p:cNvPr>
          <p:cNvSpPr txBox="1"/>
          <p:nvPr/>
        </p:nvSpPr>
        <p:spPr>
          <a:xfrm>
            <a:off x="4848249" y="293950"/>
            <a:ext cx="2096728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chemeClr val="bg1">
                    <a:lumMod val="65000"/>
                  </a:schemeClr>
                </a:solidFill>
              </a:rPr>
              <a:t>PR</a:t>
            </a:r>
            <a:r>
              <a:rPr lang="en-US" sz="6000" dirty="0" err="1"/>
              <a:t>ide</a:t>
            </a:r>
            <a:endParaRPr lang="en-US" sz="6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DC3F68-A88B-4510-A957-D40426AB8C59}"/>
              </a:ext>
            </a:extLst>
          </p:cNvPr>
          <p:cNvSpPr txBox="1"/>
          <p:nvPr/>
        </p:nvSpPr>
        <p:spPr>
          <a:xfrm>
            <a:off x="4409144" y="4026817"/>
            <a:ext cx="4531690" cy="98488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elations</a:t>
            </a:r>
          </a:p>
          <a:p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P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ublic </a:t>
            </a:r>
            <a:r>
              <a:rPr lang="en-US" sz="3200" u="sng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R</a:t>
            </a:r>
            <a:r>
              <a:rPr lang="en-US" sz="3200" dirty="0">
                <a:solidFill>
                  <a:schemeClr val="tx2">
                    <a:lumMod val="60000"/>
                    <a:lumOff val="40000"/>
                  </a:schemeClr>
                </a:solidFill>
                <a:latin typeface="Algerian" panose="04020705040A02060702" pitchFamily="82" charset="0"/>
              </a:rPr>
              <a:t>esponsibility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636F03-185E-4F88-9BA7-7667C9F34A61}"/>
              </a:ext>
            </a:extLst>
          </p:cNvPr>
          <p:cNvSpPr txBox="1"/>
          <p:nvPr/>
        </p:nvSpPr>
        <p:spPr>
          <a:xfrm>
            <a:off x="536932" y="1286138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1A6E8E-74AF-4AB7-B0B7-9C4C4EC0A9AF}"/>
              </a:ext>
            </a:extLst>
          </p:cNvPr>
          <p:cNvSpPr txBox="1"/>
          <p:nvPr/>
        </p:nvSpPr>
        <p:spPr>
          <a:xfrm>
            <a:off x="5263545" y="1114432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AA32308-A0A6-498D-A06E-F41D72364C33}"/>
              </a:ext>
            </a:extLst>
          </p:cNvPr>
          <p:cNvSpPr txBox="1"/>
          <p:nvPr/>
        </p:nvSpPr>
        <p:spPr>
          <a:xfrm>
            <a:off x="203166" y="2248664"/>
            <a:ext cx="3884077" cy="184665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40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40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B5B41CE-0D10-474E-8E21-7631EA8761F7}"/>
              </a:ext>
            </a:extLst>
          </p:cNvPr>
          <p:cNvSpPr txBox="1"/>
          <p:nvPr/>
        </p:nvSpPr>
        <p:spPr>
          <a:xfrm>
            <a:off x="7097948" y="2333540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EAEFFD-0E09-4160-9E04-D7EEA827829C}"/>
              </a:ext>
            </a:extLst>
          </p:cNvPr>
          <p:cNvSpPr txBox="1"/>
          <p:nvPr/>
        </p:nvSpPr>
        <p:spPr>
          <a:xfrm>
            <a:off x="7603930" y="124134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CAB8E03-83C4-44A0-8B20-61FB13076843}"/>
              </a:ext>
            </a:extLst>
          </p:cNvPr>
          <p:cNvSpPr txBox="1"/>
          <p:nvPr/>
        </p:nvSpPr>
        <p:spPr>
          <a:xfrm>
            <a:off x="6245441" y="3063680"/>
            <a:ext cx="162223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u</a:t>
            </a:r>
            <a:r>
              <a:rPr kumimoji="0" lang="en-US" sz="3600" b="0" i="1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</a:t>
            </a:r>
            <a:r>
              <a:rPr kumimoji="0" lang="en-US" sz="2800" b="0" i="0" u="none" strike="noStrike" kern="120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pose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868DB1-5016-4D91-9A71-1433DEE86B01}"/>
              </a:ext>
            </a:extLst>
          </p:cNvPr>
          <p:cNvSpPr txBox="1"/>
          <p:nvPr/>
        </p:nvSpPr>
        <p:spPr>
          <a:xfrm>
            <a:off x="644055" y="4211482"/>
            <a:ext cx="3302892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PR </a:t>
            </a:r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  <a:latin typeface="Broadway" panose="020B0604020202020204" pitchFamily="82" charset="0"/>
              </a:rPr>
              <a:t>oductive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  <a:latin typeface="Broadway" panose="020B0604020202020204" pitchFamily="8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E09FB79-AB0C-4A84-90B9-D359A267F5F6}"/>
              </a:ext>
            </a:extLst>
          </p:cNvPr>
          <p:cNvSpPr/>
          <p:nvPr/>
        </p:nvSpPr>
        <p:spPr>
          <a:xfrm>
            <a:off x="628425" y="4282831"/>
            <a:ext cx="825237" cy="512943"/>
          </a:xfrm>
          <a:prstGeom prst="rect">
            <a:avLst/>
          </a:prstGeom>
          <a:noFill/>
          <a:ln>
            <a:solidFill>
              <a:srgbClr val="4B2D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E3C4083-4ED3-49EB-84D0-1E21A2D3AC7F}"/>
              </a:ext>
            </a:extLst>
          </p:cNvPr>
          <p:cNvSpPr txBox="1"/>
          <p:nvPr/>
        </p:nvSpPr>
        <p:spPr>
          <a:xfrm>
            <a:off x="2021076" y="1003815"/>
            <a:ext cx="2726708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P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ush-button </a:t>
            </a:r>
            <a:r>
              <a:rPr lang="en-US" sz="3200" dirty="0">
                <a:latin typeface="Vijaya" panose="020B0502040204020203" pitchFamily="18" charset="0"/>
                <a:cs typeface="Vijaya" panose="020B0502040204020203" pitchFamily="18" charset="0"/>
              </a:rPr>
              <a:t>R</a:t>
            </a:r>
            <a:r>
              <a:rPr lang="en-US" sz="3200" dirty="0">
                <a:solidFill>
                  <a:schemeClr val="bg1"/>
                </a:solidFill>
                <a:latin typeface="Vijaya" panose="020B0502040204020203" pitchFamily="18" charset="0"/>
                <a:cs typeface="Vijaya" panose="020B0502040204020203" pitchFamily="18" charset="0"/>
              </a:rPr>
              <a:t>elease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5DAF57D-DE8F-45CD-B63B-0453670971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CAF510-C4D9-44A8-BD49-5C786F76C5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261438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B99AED5-B033-451F-AD28-BC6F92B7F795}"/>
              </a:ext>
            </a:extLst>
          </p:cNvPr>
          <p:cNvSpPr txBox="1"/>
          <p:nvPr/>
        </p:nvSpPr>
        <p:spPr>
          <a:xfrm>
            <a:off x="313353" y="53336"/>
            <a:ext cx="4534896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000" dirty="0" err="1">
                <a:solidFill>
                  <a:srgbClr val="E63232"/>
                </a:solidFill>
              </a:rPr>
              <a:t>PR</a:t>
            </a:r>
            <a:r>
              <a:rPr lang="en-US" sz="6000" dirty="0" err="1">
                <a:solidFill>
                  <a:schemeClr val="tx2">
                    <a:lumMod val="50000"/>
                  </a:schemeClr>
                </a:solidFill>
              </a:rPr>
              <a:t>ofessional</a:t>
            </a:r>
            <a:endParaRPr lang="en-US" sz="60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73422D6-E53D-4C0A-BBFD-C852384E09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9A62A58-D663-496E-9652-FAEFBEFB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54170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624-9F6D-452F-82D9-F83DC52D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7B649-90D9-4571-8651-7AEAE3BF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45DC-51FC-4278-B965-4BA19289866F}"/>
              </a:ext>
            </a:extLst>
          </p:cNvPr>
          <p:cNvSpPr txBox="1"/>
          <p:nvPr/>
        </p:nvSpPr>
        <p:spPr>
          <a:xfrm rot="10800000"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pic>
        <p:nvPicPr>
          <p:cNvPr id="8" name="Picture 2" descr="Mercedes me - Apps op Google Play">
            <a:extLst>
              <a:ext uri="{FF2B5EF4-FFF2-40B4-BE49-F238E27FC236}">
                <a16:creationId xmlns:a16="http://schemas.microsoft.com/office/drawing/2014/main" id="{2C2737F2-046B-4130-B1A8-7D27DA5AB8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500" y="2094672"/>
            <a:ext cx="1214999" cy="1214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5F78079-E7F3-42A2-B020-109FF4CE2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052202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CB6624-9F6D-452F-82D9-F83DC52D5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97B649-90D9-4571-8651-7AEAE3BF1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6245DC-51FC-4278-B965-4BA19289866F}"/>
              </a:ext>
            </a:extLst>
          </p:cNvPr>
          <p:cNvSpPr txBox="1"/>
          <p:nvPr/>
        </p:nvSpPr>
        <p:spPr>
          <a:xfrm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64B2252-C3E7-417E-A267-0BD41B598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91797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E120BB-026F-4F73-A4F1-341A35E3D8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We are Proud Craftsmen</a:t>
            </a:r>
          </a:p>
        </p:txBody>
      </p:sp>
      <p:pic>
        <p:nvPicPr>
          <p:cNvPr id="24578" name="Picture 2" descr="We Pride Ourselves On Our Extraordinary Craftsmen - Sitting, HD Png  Download - kindpng">
            <a:extLst>
              <a:ext uri="{FF2B5EF4-FFF2-40B4-BE49-F238E27FC236}">
                <a16:creationId xmlns:a16="http://schemas.microsoft.com/office/drawing/2014/main" id="{52760927-B78C-443C-9D13-DAD9FAAE6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7F7F7"/>
              </a:clrFrom>
              <a:clrTo>
                <a:srgbClr val="F7F7F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3424" y="687325"/>
            <a:ext cx="4032708" cy="4168175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A8E45-E00D-4AA2-957F-8A77F0FF9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24580" name="Picture 4" descr="New CRAFTSMAN® Hand Tools &amp; Tool Storage | We Build Pride">
            <a:extLst>
              <a:ext uri="{FF2B5EF4-FFF2-40B4-BE49-F238E27FC236}">
                <a16:creationId xmlns:a16="http://schemas.microsoft.com/office/drawing/2014/main" id="{602CD9BC-1250-4621-BD76-BB15244D02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58" y="221736"/>
            <a:ext cx="1711520" cy="34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Umm el-Fahem Art Gallery: Women Ceramic Workshop | IATask Force">
            <a:extLst>
              <a:ext uri="{FF2B5EF4-FFF2-40B4-BE49-F238E27FC236}">
                <a16:creationId xmlns:a16="http://schemas.microsoft.com/office/drawing/2014/main" id="{70526B9F-28E3-4597-BD13-3AB049EA5D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77277" y="1345302"/>
            <a:ext cx="2630593" cy="3510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4" name="Picture 8" descr="Currents by Newport News Shipbuilding - issuu">
            <a:extLst>
              <a:ext uri="{FF2B5EF4-FFF2-40B4-BE49-F238E27FC236}">
                <a16:creationId xmlns:a16="http://schemas.microsoft.com/office/drawing/2014/main" id="{9479F33F-6968-4C31-8F6B-3F4508D851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944" t="5599" b="37680"/>
          <a:stretch/>
        </p:blipFill>
        <p:spPr bwMode="auto">
          <a:xfrm>
            <a:off x="5632478" y="1544326"/>
            <a:ext cx="1711521" cy="2917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7ADDD2A-54A6-46AE-9ACE-A5BF0250C3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56398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F18B87A3-2738-4442-AE43-679C102EB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35842" name="Picture 2" descr="Waterfall or Agile Project Management? - Blog | Planview">
            <a:extLst>
              <a:ext uri="{FF2B5EF4-FFF2-40B4-BE49-F238E27FC236}">
                <a16:creationId xmlns:a16="http://schemas.microsoft.com/office/drawing/2014/main" id="{C155BF3E-33FB-4BC0-AE55-6687BBBEC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20003" y="975721"/>
            <a:ext cx="6623999" cy="3700558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08971FD-0E6F-4B96-A8D8-BB0EDEF86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677931ED-C66E-4739-8973-75D49D59D33E}"/>
              </a:ext>
            </a:extLst>
          </p:cNvPr>
          <p:cNvSpPr/>
          <p:nvPr/>
        </p:nvSpPr>
        <p:spPr>
          <a:xfrm>
            <a:off x="4572000" y="4075656"/>
            <a:ext cx="2067339" cy="506499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Business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8C3C6DB-95B9-435E-B358-4C1B8C7F7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6681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E19D01-5016-4BFA-8330-7096D6752D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459AA1C-251F-401E-AD19-F2695F1CB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81886B2-F7E2-4A63-B666-F4E896979E50}"/>
              </a:ext>
            </a:extLst>
          </p:cNvPr>
          <p:cNvGrpSpPr/>
          <p:nvPr/>
        </p:nvGrpSpPr>
        <p:grpSpPr>
          <a:xfrm>
            <a:off x="203667" y="288000"/>
            <a:ext cx="4578157" cy="2196079"/>
            <a:chOff x="313129" y="1185387"/>
            <a:chExt cx="7491878" cy="3296409"/>
          </a:xfrm>
        </p:grpSpPr>
        <p:pic>
          <p:nvPicPr>
            <p:cNvPr id="39940" name="Picture 4" descr="Orange Brick Wall Clip Art at Clker.com - vector clip art online, royalty  free &amp; public domain">
              <a:extLst>
                <a:ext uri="{FF2B5EF4-FFF2-40B4-BE49-F238E27FC236}">
                  <a16:creationId xmlns:a16="http://schemas.microsoft.com/office/drawing/2014/main" id="{AE36D337-64CC-47DF-A006-79CC76EE31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507" y="1185387"/>
              <a:ext cx="3138754" cy="32964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838F2E5-832B-4C3D-8D54-6379747C9828}"/>
                </a:ext>
              </a:extLst>
            </p:cNvPr>
            <p:cNvSpPr txBox="1"/>
            <p:nvPr/>
          </p:nvSpPr>
          <p:spPr>
            <a:xfrm>
              <a:off x="313129" y="2066186"/>
              <a:ext cx="1500481" cy="230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</a:rPr>
                <a:t>Development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B007763-9525-487E-A80C-6E44C47AED81}"/>
                </a:ext>
              </a:extLst>
            </p:cNvPr>
            <p:cNvSpPr txBox="1"/>
            <p:nvPr/>
          </p:nvSpPr>
          <p:spPr>
            <a:xfrm>
              <a:off x="6160650" y="4146272"/>
              <a:ext cx="1246029" cy="23099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dirty="0">
                  <a:latin typeface="Arial Black" panose="020B0A04020102020204" pitchFamily="34" charset="0"/>
                </a:rPr>
                <a:t>Production</a:t>
              </a:r>
            </a:p>
          </p:txBody>
        </p:sp>
        <p:pic>
          <p:nvPicPr>
            <p:cNvPr id="39942" name="Picture 6" descr="Make Chef Shane Lyons's Sweet and Salty Seasonin | Tasting Table">
              <a:extLst>
                <a:ext uri="{FF2B5EF4-FFF2-40B4-BE49-F238E27FC236}">
                  <a16:creationId xmlns:a16="http://schemas.microsoft.com/office/drawing/2014/main" id="{C19BF4D6-5080-420B-BA89-4F7D238982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05798" y="2833592"/>
              <a:ext cx="1451735" cy="1451735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Speech Bubble: Oval 5">
              <a:extLst>
                <a:ext uri="{FF2B5EF4-FFF2-40B4-BE49-F238E27FC236}">
                  <a16:creationId xmlns:a16="http://schemas.microsoft.com/office/drawing/2014/main" id="{F1824AEB-B59D-4395-B550-FC4209940C35}"/>
                </a:ext>
              </a:extLst>
            </p:cNvPr>
            <p:cNvSpPr/>
            <p:nvPr/>
          </p:nvSpPr>
          <p:spPr>
            <a:xfrm>
              <a:off x="5905974" y="2285717"/>
              <a:ext cx="1899033" cy="1363538"/>
            </a:xfrm>
            <a:prstGeom prst="wedgeEllipseCallout">
              <a:avLst>
                <a:gd name="adj1" fmla="val -81814"/>
                <a:gd name="adj2" fmla="val 18339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scale, performance, security, stability, recoverability, monitoring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75281C7-8370-4428-9576-720A22D7E517}"/>
                </a:ext>
              </a:extLst>
            </p:cNvPr>
            <p:cNvSpPr/>
            <p:nvPr/>
          </p:nvSpPr>
          <p:spPr>
            <a:xfrm>
              <a:off x="407504" y="1726846"/>
              <a:ext cx="6689035" cy="2275342"/>
            </a:xfrm>
            <a:custGeom>
              <a:avLst/>
              <a:gdLst>
                <a:gd name="connsiteX0" fmla="*/ 0 w 6689035"/>
                <a:gd name="connsiteY0" fmla="*/ 2000328 h 2275342"/>
                <a:gd name="connsiteX1" fmla="*/ 1252331 w 6689035"/>
                <a:gd name="connsiteY1" fmla="*/ 1980450 h 2275342"/>
                <a:gd name="connsiteX2" fmla="*/ 1520687 w 6689035"/>
                <a:gd name="connsiteY2" fmla="*/ 1195258 h 2275342"/>
                <a:gd name="connsiteX3" fmla="*/ 1858618 w 6689035"/>
                <a:gd name="connsiteY3" fmla="*/ 161589 h 2275342"/>
                <a:gd name="connsiteX4" fmla="*/ 3597966 w 6689035"/>
                <a:gd name="connsiteY4" fmla="*/ 171528 h 2275342"/>
                <a:gd name="connsiteX5" fmla="*/ 3786809 w 6689035"/>
                <a:gd name="connsiteY5" fmla="*/ 1781667 h 2275342"/>
                <a:gd name="connsiteX6" fmla="*/ 4671392 w 6689035"/>
                <a:gd name="connsiteY6" fmla="*/ 2228928 h 2275342"/>
                <a:gd name="connsiteX7" fmla="*/ 6689035 w 6689035"/>
                <a:gd name="connsiteY7" fmla="*/ 2238867 h 227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689035" h="2275342">
                  <a:moveTo>
                    <a:pt x="0" y="2000328"/>
                  </a:moveTo>
                  <a:cubicBezTo>
                    <a:pt x="499441" y="2057478"/>
                    <a:pt x="998883" y="2114628"/>
                    <a:pt x="1252331" y="1980450"/>
                  </a:cubicBezTo>
                  <a:cubicBezTo>
                    <a:pt x="1505779" y="1846272"/>
                    <a:pt x="1419639" y="1498401"/>
                    <a:pt x="1520687" y="1195258"/>
                  </a:cubicBezTo>
                  <a:cubicBezTo>
                    <a:pt x="1621735" y="892115"/>
                    <a:pt x="1512405" y="332211"/>
                    <a:pt x="1858618" y="161589"/>
                  </a:cubicBezTo>
                  <a:cubicBezTo>
                    <a:pt x="2204831" y="-9033"/>
                    <a:pt x="3276601" y="-98485"/>
                    <a:pt x="3597966" y="171528"/>
                  </a:cubicBezTo>
                  <a:cubicBezTo>
                    <a:pt x="3919331" y="441541"/>
                    <a:pt x="3607905" y="1438767"/>
                    <a:pt x="3786809" y="1781667"/>
                  </a:cubicBezTo>
                  <a:cubicBezTo>
                    <a:pt x="3965713" y="2124567"/>
                    <a:pt x="4187688" y="2152728"/>
                    <a:pt x="4671392" y="2228928"/>
                  </a:cubicBezTo>
                  <a:cubicBezTo>
                    <a:pt x="5155096" y="2305128"/>
                    <a:pt x="5922065" y="2271997"/>
                    <a:pt x="6689035" y="2238867"/>
                  </a:cubicBezTo>
                </a:path>
              </a:pathLst>
            </a:custGeom>
            <a:noFill/>
            <a:ln w="57150"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1660470-0052-480A-AFA8-EF72D87344AD}"/>
                </a:ext>
              </a:extLst>
            </p:cNvPr>
            <p:cNvSpPr/>
            <p:nvPr/>
          </p:nvSpPr>
          <p:spPr>
            <a:xfrm>
              <a:off x="969825" y="2510779"/>
              <a:ext cx="1112238" cy="602347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800"/>
            </a:p>
          </p:txBody>
        </p:sp>
        <p:pic>
          <p:nvPicPr>
            <p:cNvPr id="14" name="Snagit_SNG842">
              <a:extLst>
                <a:ext uri="{FF2B5EF4-FFF2-40B4-BE49-F238E27FC236}">
                  <a16:creationId xmlns:a16="http://schemas.microsoft.com/office/drawing/2014/main" id="{221D548D-3B75-4E79-B3C7-124BFE766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0092" y="2542916"/>
              <a:ext cx="957369" cy="502922"/>
            </a:xfrm>
            <a:prstGeom prst="rect">
              <a:avLst/>
            </a:prstGeom>
          </p:spPr>
        </p:pic>
      </p:grpSp>
      <p:pic>
        <p:nvPicPr>
          <p:cNvPr id="3" name="Picture 8" descr="DevOps with AWS | SoftwareONE">
            <a:extLst>
              <a:ext uri="{FF2B5EF4-FFF2-40B4-BE49-F238E27FC236}">
                <a16:creationId xmlns:a16="http://schemas.microsoft.com/office/drawing/2014/main" id="{751842C3-9223-4943-A3BC-EAD4E5D42B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59" y="3127162"/>
            <a:ext cx="3648643" cy="1734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Down 8">
            <a:extLst>
              <a:ext uri="{FF2B5EF4-FFF2-40B4-BE49-F238E27FC236}">
                <a16:creationId xmlns:a16="http://schemas.microsoft.com/office/drawing/2014/main" id="{8F745496-668F-4869-858A-5CA5BC8CB8B3}"/>
              </a:ext>
            </a:extLst>
          </p:cNvPr>
          <p:cNvSpPr/>
          <p:nvPr/>
        </p:nvSpPr>
        <p:spPr>
          <a:xfrm rot="18312165">
            <a:off x="4760684" y="2403240"/>
            <a:ext cx="506321" cy="974857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B593DC77-A92F-42D1-AFD8-1A7838EA4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23342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F8213D9F-4313-4308-B955-756A227064C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31066747"/>
              </p:ext>
            </p:extLst>
          </p:nvPr>
        </p:nvGraphicFramePr>
        <p:xfrm>
          <a:off x="711200" y="927100"/>
          <a:ext cx="6616700" cy="377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309C5-DFE4-45F1-84DF-FAA1F889C4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MVP and incremental value delivery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8CA499-E658-4903-AE6C-2818039C7C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301DFCC-5C49-4052-8195-D10AFA2B52CA}"/>
              </a:ext>
            </a:extLst>
          </p:cNvPr>
          <p:cNvCxnSpPr>
            <a:cxnSpLocks/>
          </p:cNvCxnSpPr>
          <p:nvPr/>
        </p:nvCxnSpPr>
        <p:spPr>
          <a:xfrm flipV="1">
            <a:off x="4572000" y="1480930"/>
            <a:ext cx="0" cy="2375453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B67BEFC-F3E4-45AB-9D44-7AB1668BD094}"/>
              </a:ext>
            </a:extLst>
          </p:cNvPr>
          <p:cNvSpPr txBox="1"/>
          <p:nvPr/>
        </p:nvSpPr>
        <p:spPr>
          <a:xfrm rot="16200000">
            <a:off x="4230720" y="1622154"/>
            <a:ext cx="4825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go live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FEF1539-E0C2-4C34-B5DC-D56FC3B2FC99}"/>
              </a:ext>
            </a:extLst>
          </p:cNvPr>
          <p:cNvSpPr/>
          <p:nvPr/>
        </p:nvSpPr>
        <p:spPr>
          <a:xfrm>
            <a:off x="193226" y="3596861"/>
            <a:ext cx="1053547" cy="519043"/>
          </a:xfrm>
          <a:prstGeom prst="rightArrow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value!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3D05F2D-6E6E-4FD2-B39E-75A4DB364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8298FB6-4EA3-4019-8D2C-FC982E61FE25}"/>
              </a:ext>
            </a:extLst>
          </p:cNvPr>
          <p:cNvSpPr txBox="1"/>
          <p:nvPr/>
        </p:nvSpPr>
        <p:spPr>
          <a:xfrm rot="20423280">
            <a:off x="6696192" y="3136991"/>
            <a:ext cx="3991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FFCC00"/>
                </a:solidFill>
              </a:rPr>
              <a:t>value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BE28129-3420-4D41-B6D3-62F5F55A63BE}"/>
              </a:ext>
            </a:extLst>
          </p:cNvPr>
          <p:cNvSpPr txBox="1"/>
          <p:nvPr/>
        </p:nvSpPr>
        <p:spPr>
          <a:xfrm rot="21237237">
            <a:off x="6754915" y="1622154"/>
            <a:ext cx="3061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00AAC8"/>
                </a:solidFill>
              </a:rPr>
              <a:t>cost</a:t>
            </a:r>
          </a:p>
        </p:txBody>
      </p:sp>
    </p:spTree>
    <p:extLst>
      <p:ext uri="{BB962C8B-B14F-4D97-AF65-F5344CB8AC3E}">
        <p14:creationId xmlns:p14="http://schemas.microsoft.com/office/powerpoint/2010/main" val="277792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71B5-018A-4A4C-984D-4048A0B3E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Lifetime of a software application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76E54E8-1D7A-456E-B99A-B1870CFB4C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171" y="1080000"/>
            <a:ext cx="8033657" cy="3454635"/>
          </a:xfrm>
          <a:prstGeom prst="rect">
            <a:avLst/>
          </a:prstGeom>
        </p:spPr>
      </p:pic>
      <p:pic>
        <p:nvPicPr>
          <p:cNvPr id="12" name="Picture 2" descr="Gartner MQ 2020">
            <a:extLst>
              <a:ext uri="{FF2B5EF4-FFF2-40B4-BE49-F238E27FC236}">
                <a16:creationId xmlns:a16="http://schemas.microsoft.com/office/drawing/2014/main" id="{6DB0665C-B231-4583-AD59-4CFBE921D9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657" y="198568"/>
            <a:ext cx="2343831" cy="536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rfectly boiled spaghetti Recipe by Wanjiku Kinaro - Cookpad">
            <a:extLst>
              <a:ext uri="{FF2B5EF4-FFF2-40B4-BE49-F238E27FC236}">
                <a16:creationId xmlns:a16="http://schemas.microsoft.com/office/drawing/2014/main" id="{3327BB0A-C823-48F3-81CF-1AD17950B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1011" y="2354580"/>
            <a:ext cx="1421654" cy="746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How to break spaghetti into two pieces according to MIT study">
            <a:extLst>
              <a:ext uri="{FF2B5EF4-FFF2-40B4-BE49-F238E27FC236}">
                <a16:creationId xmlns:a16="http://schemas.microsoft.com/office/drawing/2014/main" id="{C523752E-9FF1-4B15-BD8E-0DA073F3D8F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937"/>
          <a:stretch/>
        </p:blipFill>
        <p:spPr bwMode="auto">
          <a:xfrm>
            <a:off x="768416" y="2354580"/>
            <a:ext cx="1463208" cy="809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927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dirty="0"/>
              <a:t>CTO for AMIS | Conclusion</a:t>
            </a:r>
            <a:br>
              <a:rPr lang="nl-NL" dirty="0"/>
            </a:br>
            <a:r>
              <a:rPr lang="nl-NL" dirty="0"/>
              <a:t>Cloud Solution Architect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on Stage - mei 2021 | Code with Honor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9704" y="1125895"/>
            <a:ext cx="2624856" cy="23693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C705CD-32F5-4458-A0B3-EA655B9B8E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483214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36729E8-3F8E-4AF9-B526-D3AA7F284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Paid Lip Service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2FB41-85A5-4422-8F14-401623CC5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Testing</a:t>
            </a:r>
          </a:p>
          <a:p>
            <a:pPr>
              <a:spcAft>
                <a:spcPts val="600"/>
              </a:spcAft>
            </a:pPr>
            <a:r>
              <a:rPr lang="en-US" dirty="0"/>
              <a:t>QA</a:t>
            </a:r>
          </a:p>
          <a:p>
            <a:pPr>
              <a:spcAft>
                <a:spcPts val="600"/>
              </a:spcAft>
            </a:pPr>
            <a:r>
              <a:rPr lang="en-US" dirty="0"/>
              <a:t>CI/CD</a:t>
            </a:r>
          </a:p>
          <a:p>
            <a:pPr>
              <a:spcAft>
                <a:spcPts val="600"/>
              </a:spcAft>
            </a:pPr>
            <a:r>
              <a:rPr lang="en-US" dirty="0"/>
              <a:t>Automation</a:t>
            </a:r>
          </a:p>
          <a:p>
            <a:pPr>
              <a:spcAft>
                <a:spcPts val="600"/>
              </a:spcAft>
            </a:pPr>
            <a:r>
              <a:rPr lang="en-US" dirty="0"/>
              <a:t>Scalability</a:t>
            </a:r>
          </a:p>
          <a:p>
            <a:pPr>
              <a:spcAft>
                <a:spcPts val="600"/>
              </a:spcAft>
            </a:pPr>
            <a:r>
              <a:rPr lang="en-US" dirty="0"/>
              <a:t>Production-like testing environments</a:t>
            </a:r>
          </a:p>
          <a:p>
            <a:pPr>
              <a:spcAft>
                <a:spcPts val="600"/>
              </a:spcAft>
            </a:pPr>
            <a:r>
              <a:rPr lang="en-US" dirty="0"/>
              <a:t>Security</a:t>
            </a:r>
          </a:p>
          <a:p>
            <a:pPr>
              <a:spcAft>
                <a:spcPts val="600"/>
              </a:spcAft>
            </a:pPr>
            <a:r>
              <a:rPr lang="en-US" dirty="0"/>
              <a:t>Architecture | Design Patterns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6DB797-AC9E-4866-83A2-53C06CA3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2050" name="Picture 2" descr="the rolling stones pictures - Google Search in 2020 | Band logo design,  Rolling stones logo, Rolling stones">
            <a:extLst>
              <a:ext uri="{FF2B5EF4-FFF2-40B4-BE49-F238E27FC236}">
                <a16:creationId xmlns:a16="http://schemas.microsoft.com/office/drawing/2014/main" id="{60B341B0-EB22-4165-9850-E2C34AC0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412320" y="810001"/>
            <a:ext cx="296336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196D30C-877A-46DE-A1D4-1090E9A3D8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5586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4B9F4A4-25F7-4A19-9CC9-1F05B107C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B37483-6FC0-46DD-99D2-D552804007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2050" name="Picture 2" descr="10 Best All Wheel Drive Cars 2020 - Do Not Buy Before Reading This!">
            <a:extLst>
              <a:ext uri="{FF2B5EF4-FFF2-40B4-BE49-F238E27FC236}">
                <a16:creationId xmlns:a16="http://schemas.microsoft.com/office/drawing/2014/main" id="{E27DC2A2-0F40-4505-ABF6-9633934088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5634" y="1818861"/>
            <a:ext cx="3751857" cy="2073943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0D92CB54-CB48-4026-BA34-AAD73C441D26}"/>
              </a:ext>
            </a:extLst>
          </p:cNvPr>
          <p:cNvSpPr/>
          <p:nvPr/>
        </p:nvSpPr>
        <p:spPr>
          <a:xfrm>
            <a:off x="4430255" y="1292519"/>
            <a:ext cx="2515492" cy="666861"/>
          </a:xfrm>
          <a:prstGeom prst="wedgeRoundRectCallout">
            <a:avLst>
              <a:gd name="adj1" fmla="val -32291"/>
              <a:gd name="adj2" fmla="val 9938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Brake System is powered by Software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6AFD7E9F-EBA9-4CE0-A183-13C2870E3801}"/>
              </a:ext>
            </a:extLst>
          </p:cNvPr>
          <p:cNvSpPr/>
          <p:nvPr/>
        </p:nvSpPr>
        <p:spPr>
          <a:xfrm>
            <a:off x="6547491" y="2291870"/>
            <a:ext cx="2515492" cy="969730"/>
          </a:xfrm>
          <a:prstGeom prst="wedgeRoundRectCallout">
            <a:avLst>
              <a:gd name="adj1" fmla="val -79266"/>
              <a:gd name="adj2" fmla="val -1448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quality of the brake software is similar to the code that you (or your team) committed last week</a:t>
            </a:r>
          </a:p>
        </p:txBody>
      </p:sp>
      <p:sp>
        <p:nvSpPr>
          <p:cNvPr id="9" name="Speech Bubble: Rectangle with Corners Rounded 8">
            <a:extLst>
              <a:ext uri="{FF2B5EF4-FFF2-40B4-BE49-F238E27FC236}">
                <a16:creationId xmlns:a16="http://schemas.microsoft.com/office/drawing/2014/main" id="{F5F4B661-A09B-4B6A-A937-C3452680D905}"/>
              </a:ext>
            </a:extLst>
          </p:cNvPr>
          <p:cNvSpPr/>
          <p:nvPr/>
        </p:nvSpPr>
        <p:spPr>
          <a:xfrm>
            <a:off x="606286" y="1444919"/>
            <a:ext cx="2126473" cy="666861"/>
          </a:xfrm>
          <a:prstGeom prst="wedgeRoundRectCallout">
            <a:avLst>
              <a:gd name="adj1" fmla="val 107580"/>
              <a:gd name="adj2" fmla="val 90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mother-in-law is about to get into the car</a:t>
            </a: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E5022896-AB1B-4967-88CF-5709874A2B4F}"/>
              </a:ext>
            </a:extLst>
          </p:cNvPr>
          <p:cNvSpPr/>
          <p:nvPr/>
        </p:nvSpPr>
        <p:spPr>
          <a:xfrm>
            <a:off x="606285" y="1444918"/>
            <a:ext cx="2126473" cy="666861"/>
          </a:xfrm>
          <a:prstGeom prst="wedgeRoundRectCallout">
            <a:avLst>
              <a:gd name="adj1" fmla="val 107580"/>
              <a:gd name="adj2" fmla="val 9044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trike="sngStrike" dirty="0"/>
              <a:t>Your mother-in-law is about to get into the car</a:t>
            </a:r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53D8C2B6-C0E0-4DB5-B244-C71818062E09}"/>
              </a:ext>
            </a:extLst>
          </p:cNvPr>
          <p:cNvSpPr/>
          <p:nvPr/>
        </p:nvSpPr>
        <p:spPr>
          <a:xfrm>
            <a:off x="851526" y="1755985"/>
            <a:ext cx="2126473" cy="666861"/>
          </a:xfrm>
          <a:prstGeom prst="wedgeRoundRectCallout">
            <a:avLst>
              <a:gd name="adj1" fmla="val 94961"/>
              <a:gd name="adj2" fmla="val 4274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Your kids are about to get into the car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2D683E-78D8-49D9-880E-B4125D60F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92775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 animBg="1"/>
      <p:bldP spid="9" grpId="0" animBg="1"/>
      <p:bldP spid="11" grpId="0" animBg="1"/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40971-61D1-4F7E-B3F0-9C225CB422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2B3D14-B5B7-4678-9FEF-5A39C032E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44034" name="Picture 2" descr="Yes or Cards | Yes or No Answer Cards | Ask and Answer">
            <a:extLst>
              <a:ext uri="{FF2B5EF4-FFF2-40B4-BE49-F238E27FC236}">
                <a16:creationId xmlns:a16="http://schemas.microsoft.com/office/drawing/2014/main" id="{D6990B7D-D551-4C91-BAE3-3209236B2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199" y="288000"/>
            <a:ext cx="6000750" cy="3000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D156F3CB-4027-4799-931B-2E50186C6D84}"/>
              </a:ext>
            </a:extLst>
          </p:cNvPr>
          <p:cNvSpPr/>
          <p:nvPr/>
        </p:nvSpPr>
        <p:spPr>
          <a:xfrm>
            <a:off x="4572000" y="2815826"/>
            <a:ext cx="4202686" cy="1474191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why not?</a:t>
            </a:r>
          </a:p>
          <a:p>
            <a:r>
              <a:rPr lang="en-US" dirty="0"/>
              <a:t>what </a:t>
            </a:r>
            <a:r>
              <a:rPr lang="en-US" i="1" dirty="0"/>
              <a:t>is</a:t>
            </a:r>
            <a:r>
              <a:rPr lang="en-US" dirty="0"/>
              <a:t> your software good enough for?</a:t>
            </a:r>
            <a:br>
              <a:rPr lang="en-US" dirty="0"/>
            </a:br>
            <a:r>
              <a:rPr lang="en-US" dirty="0"/>
              <a:t>for a demo, a PoC or a strictly controlled prototype?</a:t>
            </a:r>
          </a:p>
          <a:p>
            <a:r>
              <a:rPr lang="en-US" dirty="0"/>
              <a:t>good enough to go to ACC (and let them find the bugs)?</a:t>
            </a:r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9609B46-4D97-418C-9718-FB40904B764E}"/>
              </a:ext>
            </a:extLst>
          </p:cNvPr>
          <p:cNvSpPr/>
          <p:nvPr/>
        </p:nvSpPr>
        <p:spPr>
          <a:xfrm>
            <a:off x="142461" y="2822191"/>
            <a:ext cx="3535017" cy="944739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how do you know?</a:t>
            </a:r>
          </a:p>
          <a:p>
            <a:r>
              <a:rPr lang="en-US" dirty="0"/>
              <a:t>how do you know for sure what your software does and how it deals with real life?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62248C0-9C8B-4C2A-9BC6-29CB48767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8808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B183-49BE-4012-9191-600A792F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1DE5-B546-4264-9E66-2E5BBE82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9D27E-AE3F-4711-BAB7-02A5CC57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B3656-A2C2-47A2-BBAB-C2FD5E0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1026" name="Picture 2" descr="Image result for quiz time">
            <a:extLst>
              <a:ext uri="{FF2B5EF4-FFF2-40B4-BE49-F238E27FC236}">
                <a16:creationId xmlns:a16="http://schemas.microsoft.com/office/drawing/2014/main" id="{44F5F98B-A0F7-48D0-8B8B-54B18664B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9"/>
          <a:stretch/>
        </p:blipFill>
        <p:spPr bwMode="auto">
          <a:xfrm>
            <a:off x="254520" y="-678534"/>
            <a:ext cx="8634960" cy="55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3019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no failing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some failing tests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D37ABA6F-7879-41BB-BFBC-A24DECB75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Conclusion on Stage - mei 2021 | Code with Honor</a:t>
            </a:r>
            <a:endParaRPr lang="nl-N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1897B7F-37BC-4CAA-9639-0527B9B65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24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8787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no </a:t>
            </a:r>
            <a:r>
              <a:rPr lang="en-US" sz="3000" dirty="0">
                <a:solidFill>
                  <a:srgbClr val="E63232"/>
                </a:solidFill>
              </a:rPr>
              <a:t>failing</a:t>
            </a:r>
            <a:r>
              <a:rPr lang="en-US" sz="3000" dirty="0">
                <a:solidFill>
                  <a:schemeClr val="bg1"/>
                </a:solidFill>
              </a:rPr>
              <a:t>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some failing tests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487FE0B-B6C5-4F1C-B7F8-F25FDB2B6F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Conclusion on Stage - mei 2021 | Code with Honor</a:t>
            </a:r>
            <a:endParaRPr lang="nl-N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62B942-B703-45B9-BD27-E40B05E76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25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16717773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F1F685-F96B-4BF5-8A64-6F359D914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/>
          </a:bodyPr>
          <a:lstStyle/>
          <a:p>
            <a:r>
              <a:rPr lang="en-US" dirty="0"/>
              <a:t>What would you prefer:</a:t>
            </a:r>
            <a:br>
              <a:rPr lang="en-US" dirty="0"/>
            </a:br>
            <a:endParaRPr lang="en-US" dirty="0"/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10% failing tests</a:t>
            </a:r>
            <a:br>
              <a:rPr lang="en-US" sz="3000" dirty="0">
                <a:solidFill>
                  <a:schemeClr val="bg1"/>
                </a:solidFill>
              </a:rPr>
            </a:br>
            <a:endParaRPr lang="en-US" sz="3000" dirty="0">
              <a:solidFill>
                <a:schemeClr val="bg1"/>
              </a:solidFill>
            </a:endParaRPr>
          </a:p>
          <a:p>
            <a:pPr marL="457200" lvl="1" indent="-457200" algn="l">
              <a:buFont typeface="Wingdings" panose="05000000000000000000" pitchFamily="2" charset="2"/>
              <a:buChar char="q"/>
            </a:pPr>
            <a:r>
              <a:rPr lang="en-US" sz="3000" dirty="0">
                <a:solidFill>
                  <a:schemeClr val="bg1"/>
                </a:solidFill>
              </a:rPr>
              <a:t>We have 17.61 % failing tests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A6AA072-E648-45E0-8D44-E898276C96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Conclusion on Stage - mei 2021 | Code with Honor</a:t>
            </a:r>
            <a:endParaRPr lang="nl-N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8B6D4D-47B9-44E9-9A8B-CAF2500A0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6305528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1EDE2-D911-47AC-A901-037E2DF3D8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AE152D-FC05-41FD-8048-F1601F0C83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57657" y="2473547"/>
            <a:ext cx="6623999" cy="3780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About me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1CDB5CE-6860-4D91-A790-93EFAFCDB4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64BB88-2751-4126-8568-D13328846E2C}"/>
              </a:ext>
            </a:extLst>
          </p:cNvPr>
          <p:cNvSpPr txBox="1"/>
          <p:nvPr/>
        </p:nvSpPr>
        <p:spPr>
          <a:xfrm rot="10800000">
            <a:off x="2613121" y="1264178"/>
            <a:ext cx="3797167" cy="2881443"/>
          </a:xfrm>
          <a:prstGeom prst="rect">
            <a:avLst/>
          </a:prstGeom>
          <a:noFill/>
        </p:spPr>
        <p:txBody>
          <a:bodyPr wrap="none" rtlCol="0">
            <a:prstTxWarp prst="textCircle">
              <a:avLst/>
            </a:prstTxWarp>
            <a:spAutoFit/>
          </a:bodyPr>
          <a:lstStyle/>
          <a:p>
            <a:r>
              <a:rPr lang="nl-NL" sz="8000" dirty="0">
                <a:solidFill>
                  <a:schemeClr val="accent1"/>
                </a:solidFill>
              </a:rPr>
              <a:t>Professional Software</a:t>
            </a:r>
            <a:endParaRPr lang="en-NL" sz="8000" dirty="0">
              <a:solidFill>
                <a:schemeClr val="accent1"/>
              </a:solidFill>
            </a:endParaRPr>
          </a:p>
        </p:txBody>
      </p:sp>
      <p:pic>
        <p:nvPicPr>
          <p:cNvPr id="6" name="Picture 2" descr="Mercedes me - Apps op Google Play">
            <a:extLst>
              <a:ext uri="{FF2B5EF4-FFF2-40B4-BE49-F238E27FC236}">
                <a16:creationId xmlns:a16="http://schemas.microsoft.com/office/drawing/2014/main" id="{55BC421B-B975-4C9E-9227-287D1213FF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64500" y="2094672"/>
            <a:ext cx="1214999" cy="1214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C8BF5C-6885-41F3-97D0-40F2F5453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86644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1">
            <a:extLst>
              <a:ext uri="{FF2B5EF4-FFF2-40B4-BE49-F238E27FC236}">
                <a16:creationId xmlns:a16="http://schemas.microsoft.com/office/drawing/2014/main" id="{D3D7EC6F-7DE6-4BB8-B7C2-E7DB639836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839F02-E4DA-491F-A633-4125ED84F8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About you as well?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A software professional who wants to</a:t>
            </a:r>
            <a:br>
              <a:rPr lang="en-US" dirty="0"/>
            </a:br>
            <a:endParaRPr lang="en-US" dirty="0"/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be proud</a:t>
            </a:r>
            <a:br>
              <a:rPr lang="en-US" dirty="0"/>
            </a:br>
            <a:r>
              <a:rPr lang="en-US" dirty="0"/>
              <a:t>of the professional software</a:t>
            </a:r>
            <a:br>
              <a:rPr lang="en-US" dirty="0"/>
            </a:br>
            <a:r>
              <a:rPr lang="en-US" dirty="0"/>
              <a:t>that you craft</a:t>
            </a:r>
          </a:p>
          <a:p>
            <a:pPr marL="180000" lvl="1" indent="0">
              <a:spcAft>
                <a:spcPts val="600"/>
              </a:spcAft>
              <a:buNone/>
            </a:pPr>
            <a:endParaRPr lang="en-US" dirty="0"/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take responsibility</a:t>
            </a:r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towards society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1C4440-693F-4AD1-9F62-1A74A9B570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1028" name="Picture 4" descr="Transparent Pointing Finger Png, Png Download , Transparent Png Image -  PNGitem">
            <a:extLst>
              <a:ext uri="{FF2B5EF4-FFF2-40B4-BE49-F238E27FC236}">
                <a16:creationId xmlns:a16="http://schemas.microsoft.com/office/drawing/2014/main" id="{1DB5193F-CB68-4F0A-9692-D6EE753E3C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47775" y="810001"/>
            <a:ext cx="3492449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917C6E5-08C0-4780-8954-8B794763D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951166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90DCA246-678A-4DC9-BB18-81B1ABF2D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My awakening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351ACF2-F5C2-482D-8A37-A78DD4E6B5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So much software</a:t>
            </a:r>
          </a:p>
          <a:p>
            <a:pPr>
              <a:spcAft>
                <a:spcPts val="600"/>
              </a:spcAft>
            </a:pPr>
            <a:r>
              <a:rPr lang="en-US" dirty="0"/>
              <a:t>So much dependency in society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health and safety, environment, </a:t>
            </a:r>
            <a:br>
              <a:rPr lang="en-US" dirty="0"/>
            </a:br>
            <a:r>
              <a:rPr lang="en-US" dirty="0"/>
              <a:t>basic needs, education, climate, business success &amp; failure, </a:t>
            </a:r>
            <a:br>
              <a:rPr lang="en-US" dirty="0"/>
            </a:br>
            <a:r>
              <a:rPr lang="en-US" dirty="0"/>
              <a:t>fun and comfort</a:t>
            </a:r>
          </a:p>
          <a:p>
            <a:pPr>
              <a:spcAft>
                <a:spcPts val="600"/>
              </a:spcAft>
            </a:pPr>
            <a:r>
              <a:rPr lang="en-US" dirty="0"/>
              <a:t>Are we professionals? Can we be entrusted? Do we trust ourselves?</a:t>
            </a:r>
          </a:p>
          <a:p>
            <a:pPr>
              <a:spcAft>
                <a:spcPts val="600"/>
              </a:spcAft>
            </a:pPr>
            <a:r>
              <a:rPr lang="en-US" dirty="0"/>
              <a:t>Are we proud of the work we deliver? </a:t>
            </a:r>
            <a:br>
              <a:rPr lang="en-US" dirty="0"/>
            </a:br>
            <a:r>
              <a:rPr lang="en-US" dirty="0"/>
              <a:t>(and not just of the effort we put in)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A0D59A-5053-42CD-BA5B-64E0EFB0C9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47106" name="Picture 2" descr="Clean Coder">
            <a:extLst>
              <a:ext uri="{FF2B5EF4-FFF2-40B4-BE49-F238E27FC236}">
                <a16:creationId xmlns:a16="http://schemas.microsoft.com/office/drawing/2014/main" id="{F0601D6B-ADF7-4209-AF2F-D0B48A4EF8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924" b="2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3F355DA-9045-4AA8-BD49-CF30219FD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2016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B183-49BE-4012-9191-600A792F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1DE5-B546-4264-9E66-2E5BBE82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9D27E-AE3F-4711-BAB7-02A5CC57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B3656-A2C2-47A2-BBAB-C2FD5E0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</a:t>
            </a:fld>
            <a:endParaRPr lang="nl-NL"/>
          </a:p>
        </p:txBody>
      </p:sp>
      <p:pic>
        <p:nvPicPr>
          <p:cNvPr id="1026" name="Picture 2" descr="Image result for quiz time">
            <a:extLst>
              <a:ext uri="{FF2B5EF4-FFF2-40B4-BE49-F238E27FC236}">
                <a16:creationId xmlns:a16="http://schemas.microsoft.com/office/drawing/2014/main" id="{44F5F98B-A0F7-48D0-8B8B-54B18664B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9"/>
          <a:stretch/>
        </p:blipFill>
        <p:spPr bwMode="auto">
          <a:xfrm>
            <a:off x="254520" y="-678534"/>
            <a:ext cx="8634960" cy="55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84664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90FD1-3486-4611-9350-FBF48A086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Next 5 years in technology innovation gerd leonhard Innotown 2016 alesund.019">
            <a:extLst>
              <a:ext uri="{FF2B5EF4-FFF2-40B4-BE49-F238E27FC236}">
                <a16:creationId xmlns:a16="http://schemas.microsoft.com/office/drawing/2014/main" id="{162074B4-97EF-49BB-B062-9D2D7AC60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208442A-4A92-42FE-B91A-60A04F2CB74B}"/>
              </a:ext>
            </a:extLst>
          </p:cNvPr>
          <p:cNvSpPr txBox="1"/>
          <p:nvPr/>
        </p:nvSpPr>
        <p:spPr>
          <a:xfrm>
            <a:off x="570523" y="4949104"/>
            <a:ext cx="8316379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source: https://www.futuristgerd.com/2016/05/my-presentation-at-innotown-2016-in-alesund-the-next-5-years-in-technology-and-innovation/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29CFE5-4B60-4847-A64C-BF32CCB77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36121D-80C9-4834-ACF3-EB0432FD3F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30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781463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Central Heating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dirty="0"/>
              <a:t>Functioning system: heating and shower get water with requested temperature (fast enough and in sufficient volume)</a:t>
            </a:r>
          </a:p>
          <a:p>
            <a:pPr lvl="1"/>
            <a:r>
              <a:rPr lang="en-US" dirty="0"/>
              <a:t>Within reasonable boundary conditions (-20° to 30° outside temperature)
Safe &amp; According to regulations
Limited noise production, limited gas</a:t>
            </a:r>
          </a:p>
          <a:p>
            <a:r>
              <a:rPr lang="en-US" dirty="0"/>
              <a:t>Lasts a while (10-20 years) – robust, limited wear &amp; tear</a:t>
            </a:r>
          </a:p>
          <a:p>
            <a:pPr lvl="1"/>
            <a:r>
              <a:rPr lang="en-US" dirty="0"/>
              <a:t>Not often failures, after failure system can be started again quickly</a:t>
            </a:r>
          </a:p>
          <a:p>
            <a:r>
              <a:rPr lang="en-US" dirty="0"/>
              <a:t>Can be adapted to (small) changes in circumstances </a:t>
            </a:r>
            <a:br>
              <a:rPr lang="en-US" dirty="0"/>
            </a:br>
            <a:r>
              <a:rPr lang="en-US" dirty="0"/>
              <a:t>such as renovation of the house</a:t>
            </a:r>
          </a:p>
          <a:p>
            <a:r>
              <a:rPr lang="en-US" dirty="0"/>
              <a:t>Maintenance: not too often and not too expensive
CV technicians that can work with the system are widely </a:t>
            </a:r>
            <a:br>
              <a:rPr lang="en-US" dirty="0"/>
            </a:br>
            <a:r>
              <a:rPr lang="en-US" dirty="0"/>
              <a:t>available, as well as spare parts: the system is not very outlandish</a:t>
            </a:r>
            <a:endParaRPr lang="en-NL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8" name="Picture 2" descr="Heating Engineer Manchester | My Central Heating">
            <a:extLst>
              <a:ext uri="{FF2B5EF4-FFF2-40B4-BE49-F238E27FC236}">
                <a16:creationId xmlns:a16="http://schemas.microsoft.com/office/drawing/2014/main" id="{A3F9268A-A02D-4F49-A2E1-E5DE3AF8F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3029"/>
          <a:stretch/>
        </p:blipFill>
        <p:spPr bwMode="auto">
          <a:xfrm>
            <a:off x="6260791" y="1325191"/>
            <a:ext cx="2602332" cy="281919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9589DC-7C9A-4891-9621-62ABB69D1E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1757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Central Heating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b="1" dirty="0"/>
              <a:t>Functioning system</a:t>
            </a:r>
            <a:r>
              <a:rPr lang="en-US" dirty="0"/>
              <a:t>: heating and shower get water with requested temperature (fast enough and in sufficient volume)</a:t>
            </a:r>
          </a:p>
          <a:p>
            <a:pPr lvl="1"/>
            <a:r>
              <a:rPr lang="en-US" dirty="0"/>
              <a:t>Within reasonable boundary conditions (-20° to 30° outside temperature)
</a:t>
            </a:r>
            <a:r>
              <a:rPr lang="en-US" b="1" dirty="0"/>
              <a:t>Safe &amp; According to regulations</a:t>
            </a:r>
            <a:r>
              <a:rPr lang="en-US" dirty="0"/>
              <a:t>
Limited noise production, limited gas</a:t>
            </a:r>
          </a:p>
          <a:p>
            <a:r>
              <a:rPr lang="en-US" b="1" dirty="0"/>
              <a:t>Lasts a while</a:t>
            </a:r>
            <a:r>
              <a:rPr lang="en-US" dirty="0"/>
              <a:t> (10-20 years) – robust, limited wear &amp; tear</a:t>
            </a:r>
          </a:p>
          <a:p>
            <a:pPr lvl="1"/>
            <a:r>
              <a:rPr lang="en-US" dirty="0"/>
              <a:t>Not often failures, after failure system can be started again quickly</a:t>
            </a:r>
          </a:p>
          <a:p>
            <a:r>
              <a:rPr lang="en-US" b="1" dirty="0"/>
              <a:t>Can be adapted</a:t>
            </a:r>
            <a:r>
              <a:rPr lang="en-US" dirty="0"/>
              <a:t> to (small) changes in circumstances </a:t>
            </a:r>
            <a:br>
              <a:rPr lang="en-US" dirty="0"/>
            </a:br>
            <a:r>
              <a:rPr lang="en-US" dirty="0"/>
              <a:t>such as renovation of the house</a:t>
            </a:r>
          </a:p>
          <a:p>
            <a:r>
              <a:rPr lang="en-US" b="1" dirty="0"/>
              <a:t>Maintenance: not too often and not too expensive</a:t>
            </a:r>
            <a:r>
              <a:rPr lang="en-US" dirty="0"/>
              <a:t>
CV technicians that can work with the system are widely </a:t>
            </a:r>
            <a:br>
              <a:rPr lang="en-US" dirty="0"/>
            </a:br>
            <a:r>
              <a:rPr lang="en-US" dirty="0"/>
              <a:t>available, as well as spare parts: </a:t>
            </a:r>
            <a:r>
              <a:rPr lang="en-US" b="1" dirty="0"/>
              <a:t>system is not very outlandish</a:t>
            </a:r>
            <a:endParaRPr lang="en-NL" b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8" name="Picture 2" descr="Heating Engineer Manchester | My Central Heating">
            <a:extLst>
              <a:ext uri="{FF2B5EF4-FFF2-40B4-BE49-F238E27FC236}">
                <a16:creationId xmlns:a16="http://schemas.microsoft.com/office/drawing/2014/main" id="{A3F9268A-A02D-4F49-A2E1-E5DE3AF8FC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06" b="43029"/>
          <a:stretch/>
        </p:blipFill>
        <p:spPr bwMode="auto">
          <a:xfrm>
            <a:off x="6260791" y="1325191"/>
            <a:ext cx="2602332" cy="281919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DF5EF1A-863E-4712-A030-38FACCB26349}"/>
              </a:ext>
            </a:extLst>
          </p:cNvPr>
          <p:cNvSpPr txBox="1"/>
          <p:nvPr/>
        </p:nvSpPr>
        <p:spPr>
          <a:xfrm>
            <a:off x="6397997" y="4174002"/>
            <a:ext cx="249891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/>
              <a:t>*) We expect a professional to offer suggestions and bring up relevant items that I am unaware off as a layman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A5C53F-4CC9-4F8C-94C8-1ACBC23D7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857683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0078CF40-1EAC-4358-BC66-5B7F03590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Software Guy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169CABD-CDD5-4A66-9272-48B93B010A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5819945" cy="3780000"/>
          </a:xfrm>
        </p:spPr>
        <p:txBody>
          <a:bodyPr/>
          <a:lstStyle/>
          <a:p>
            <a:r>
              <a:rPr lang="en-US" b="1" dirty="0"/>
              <a:t>Functioning system</a:t>
            </a:r>
            <a:r>
              <a:rPr lang="en-US" dirty="0"/>
              <a:t>: proof of working according to </a:t>
            </a:r>
            <a:br>
              <a:rPr lang="en-US" dirty="0"/>
            </a:br>
            <a:r>
              <a:rPr lang="en-US" dirty="0"/>
              <a:t>specifications – under all foreseeable conditions</a:t>
            </a:r>
          </a:p>
          <a:p>
            <a:pPr lvl="1"/>
            <a:r>
              <a:rPr lang="en-US" b="1" dirty="0"/>
              <a:t>Satisfies non-functional requirements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(performance, availability, recovery of data &amp; service)
</a:t>
            </a:r>
            <a:r>
              <a:rPr lang="en-US" b="1" dirty="0"/>
              <a:t>Safe &amp; According to regulations</a:t>
            </a:r>
            <a:r>
              <a:rPr lang="en-US" dirty="0"/>
              <a:t>
Known and </a:t>
            </a:r>
            <a:r>
              <a:rPr lang="en-US" b="1" dirty="0"/>
              <a:t>reasonable TCO</a:t>
            </a:r>
          </a:p>
          <a:p>
            <a:r>
              <a:rPr lang="en-US" b="1" dirty="0"/>
              <a:t>Lasts a while</a:t>
            </a:r>
            <a:r>
              <a:rPr lang="en-US" dirty="0"/>
              <a:t> (10-20 years) – robust, limited wear &amp; tear</a:t>
            </a:r>
          </a:p>
          <a:p>
            <a:pPr lvl="1"/>
            <a:r>
              <a:rPr lang="en-US" dirty="0"/>
              <a:t>with regular technical maintenance at normal costs</a:t>
            </a:r>
          </a:p>
          <a:p>
            <a:r>
              <a:rPr lang="en-US" b="1" dirty="0"/>
              <a:t>Can be adapted</a:t>
            </a:r>
            <a:r>
              <a:rPr lang="en-US" dirty="0"/>
              <a:t> to changes in functional and non-functional requirements (scale, availability, performance, security, …)</a:t>
            </a:r>
          </a:p>
          <a:p>
            <a:r>
              <a:rPr lang="en-US" b="1" dirty="0"/>
              <a:t>Maintenance: not too often and not too expensive</a:t>
            </a:r>
            <a:r>
              <a:rPr lang="en-US" dirty="0"/>
              <a:t>
Software can be </a:t>
            </a:r>
            <a:r>
              <a:rPr lang="en-US" b="1" dirty="0"/>
              <a:t>operated and maintained by regular IT staff</a:t>
            </a:r>
          </a:p>
          <a:p>
            <a:pPr lvl="1"/>
            <a:r>
              <a:rPr lang="en-US" dirty="0"/>
              <a:t>no rare super specialists need to be flow in</a:t>
            </a:r>
          </a:p>
          <a:p>
            <a:pPr lvl="1"/>
            <a:r>
              <a:rPr lang="en-US" dirty="0"/>
              <a:t>support and upgrades are easily available</a:t>
            </a:r>
            <a:endParaRPr lang="en-NL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8E54FE-4EC0-44B0-9328-4C05CF69F0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DF5EF1A-863E-4712-A030-38FACCB26349}"/>
              </a:ext>
            </a:extLst>
          </p:cNvPr>
          <p:cNvSpPr txBox="1"/>
          <p:nvPr/>
        </p:nvSpPr>
        <p:spPr>
          <a:xfrm>
            <a:off x="6397997" y="4174002"/>
            <a:ext cx="2498916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sz="1100" dirty="0"/>
              <a:t>*) We expect a professional to offer suggestions and bring up relevant items that I am unaware off as a layman</a:t>
            </a:r>
          </a:p>
        </p:txBody>
      </p:sp>
      <p:pic>
        <p:nvPicPr>
          <p:cNvPr id="49154" name="Picture 2" descr="What is the state of software developers in 2020? - Codemotion Magazine">
            <a:extLst>
              <a:ext uri="{FF2B5EF4-FFF2-40B4-BE49-F238E27FC236}">
                <a16:creationId xmlns:a16="http://schemas.microsoft.com/office/drawing/2014/main" id="{237B37E0-6EAD-4AEB-8052-3BDFD9CF3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8374" y="792000"/>
            <a:ext cx="2778539" cy="1562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AC2CB28-B064-433A-8FA9-C84C90704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55797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4D9D332-13F0-4EA3-AA96-302BFF4720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1" y="1115998"/>
            <a:ext cx="7703999" cy="2520000"/>
          </a:xfrm>
        </p:spPr>
        <p:txBody>
          <a:bodyPr anchor="t">
            <a:normAutofit fontScale="90000"/>
          </a:bodyPr>
          <a:lstStyle/>
          <a:p>
            <a:r>
              <a:rPr lang="en-US" dirty="0"/>
              <a:t>Do most systems live up to these expectations?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Does your software?</a:t>
            </a:r>
            <a:br>
              <a:rPr lang="en-US" dirty="0"/>
            </a:br>
            <a:endParaRPr lang="en-US" dirty="0"/>
          </a:p>
          <a:p>
            <a:r>
              <a:rPr lang="en-US" dirty="0"/>
              <a:t>Does mine?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5EFA51D-B4A6-4599-B405-DD7B91FABC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0784835-6A0A-4AA3-942C-D89E100457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34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4039671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B183-49BE-4012-9191-600A792F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1DE5-B546-4264-9E66-2E5BBE82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9D27E-AE3F-4711-BAB7-02A5CC57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B3656-A2C2-47A2-BBAB-C2FD5E0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pic>
        <p:nvPicPr>
          <p:cNvPr id="1026" name="Picture 2" descr="Image result for quiz time">
            <a:extLst>
              <a:ext uri="{FF2B5EF4-FFF2-40B4-BE49-F238E27FC236}">
                <a16:creationId xmlns:a16="http://schemas.microsoft.com/office/drawing/2014/main" id="{44F5F98B-A0F7-48D0-8B8B-54B18664B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9"/>
          <a:stretch/>
        </p:blipFill>
        <p:spPr bwMode="auto">
          <a:xfrm>
            <a:off x="254520" y="-678534"/>
            <a:ext cx="8634960" cy="55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663661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3CD64B9-54BB-4543-AEE8-13CE7F22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Code with Honor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31D0-0313-4400-9798-74AF1A21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proud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Take responsibility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Hone skills and craftmanship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Focus on longevity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honest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productive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Realize value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Team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Step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No concessions to my professionalism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25F65-5030-4AB8-AE77-EB89847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52228" name="Picture 4" descr="Make Your New Year's Fitness Resolution Stick | WorkoutTrends">
            <a:extLst>
              <a:ext uri="{FF2B5EF4-FFF2-40B4-BE49-F238E27FC236}">
                <a16:creationId xmlns:a16="http://schemas.microsoft.com/office/drawing/2014/main" id="{C6F80A50-0FB6-45EC-BEBE-2E93E2AB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8751"/>
            <a:ext cx="4500000" cy="299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618C27-9D57-4C3B-86F5-22553AF0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23211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3CD64B9-54BB-4543-AEE8-13CE7F228A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Code with Honor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B431D0-0313-4400-9798-74AF1A216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proud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Take responsibility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Hone skills and craftmanship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Focus on longevity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Be honest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800" b="1" dirty="0"/>
              <a:t>Be productive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Realize value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Team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Step up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No concessions to my professionalism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C25F65-5030-4AB8-AE77-EB89847384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52228" name="Picture 4" descr="Make Your New Year's Fitness Resolution Stick | WorkoutTrends">
            <a:extLst>
              <a:ext uri="{FF2B5EF4-FFF2-40B4-BE49-F238E27FC236}">
                <a16:creationId xmlns:a16="http://schemas.microsoft.com/office/drawing/2014/main" id="{C6F80A50-0FB6-45EC-BEBE-2E93E2AB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8751"/>
            <a:ext cx="4500000" cy="299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8A58C6-3CC0-4F98-8355-9D83F525DB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881561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B003-EA70-4D30-A176-A09414FC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time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A1E92-4030-4E74-AC65-AA8A924D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D5FEB-E0C0-47D0-99FF-8E5FBD97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812DF-6446-439F-80A5-9AEEE3B14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9818" y="1006966"/>
            <a:ext cx="6430182" cy="2796652"/>
          </a:xfrm>
          <a:prstGeom prst="rect">
            <a:avLst/>
          </a:prstGeom>
        </p:spPr>
      </p:pic>
      <p:sp>
        <p:nvSpPr>
          <p:cNvPr id="9" name="Double Wave 8">
            <a:extLst>
              <a:ext uri="{FF2B5EF4-FFF2-40B4-BE49-F238E27FC236}">
                <a16:creationId xmlns:a16="http://schemas.microsoft.com/office/drawing/2014/main" id="{ED4B5A43-50C8-4B49-B721-2F236E479A22}"/>
              </a:ext>
            </a:extLst>
          </p:cNvPr>
          <p:cNvSpPr/>
          <p:nvPr/>
        </p:nvSpPr>
        <p:spPr>
          <a:xfrm>
            <a:off x="5504688" y="2626614"/>
            <a:ext cx="1901952" cy="348234"/>
          </a:xfrm>
          <a:prstGeom prst="doubleWav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The Legacy Curve</a:t>
            </a:r>
          </a:p>
        </p:txBody>
      </p:sp>
    </p:spTree>
    <p:extLst>
      <p:ext uri="{BB962C8B-B14F-4D97-AF65-F5344CB8AC3E}">
        <p14:creationId xmlns:p14="http://schemas.microsoft.com/office/powerpoint/2010/main" val="1651291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B003-EA70-4D30-A176-A09414FC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time and code 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A1E92-4030-4E74-AC65-AA8A924D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81A63AE-2EE1-453F-91D1-B25176527BBE}"/>
              </a:ext>
            </a:extLst>
          </p:cNvPr>
          <p:cNvSpPr txBox="1"/>
          <p:nvPr/>
        </p:nvSpPr>
        <p:spPr>
          <a:xfrm>
            <a:off x="5229478" y="4793325"/>
            <a:ext cx="39033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source: https://martinfowler.com/articles/is-quality-worth-cost.html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D5FEB-E0C0-47D0-99FF-8E5FBD97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8" name="Picture 4" descr="Is High Quality Software Worth the Cost?">
            <a:extLst>
              <a:ext uri="{FF2B5EF4-FFF2-40B4-BE49-F238E27FC236}">
                <a16:creationId xmlns:a16="http://schemas.microsoft.com/office/drawing/2014/main" id="{0C077CFA-2889-4448-8EB9-DF714BD566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1782"/>
          <a:stretch/>
        </p:blipFill>
        <p:spPr bwMode="auto">
          <a:xfrm>
            <a:off x="719998" y="1006966"/>
            <a:ext cx="2303421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8F3BB-AE52-40A7-B133-4646DD36E8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4596" y="3914219"/>
            <a:ext cx="944962" cy="472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04119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bg1"/>
                </a:solidFill>
              </a:rPr>
              <a:t>1202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D4914A-9A0B-4030-94F8-B49C0CA0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4BAA9-BB3F-484C-9098-0F055D50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6435650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1BB003-EA70-4D30-A176-A09414FCB8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time and code quality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EA1E92-4030-4E74-AC65-AA8A924DA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33796" name="Picture 4" descr="Is High Quality Software Worth the Cost?">
            <a:extLst>
              <a:ext uri="{FF2B5EF4-FFF2-40B4-BE49-F238E27FC236}">
                <a16:creationId xmlns:a16="http://schemas.microsoft.com/office/drawing/2014/main" id="{A1633DC8-C17C-4905-B0D1-02E859694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1006966"/>
            <a:ext cx="8162925" cy="3867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1A63AE-2EE1-453F-91D1-B25176527BBE}"/>
              </a:ext>
            </a:extLst>
          </p:cNvPr>
          <p:cNvSpPr txBox="1"/>
          <p:nvPr/>
        </p:nvSpPr>
        <p:spPr>
          <a:xfrm>
            <a:off x="5229478" y="4793325"/>
            <a:ext cx="39033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source: https://martinfowler.com/articles/is-quality-worth-cost.html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D5FEB-E0C0-47D0-99FF-8E5FBD97E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D812DF-6446-439F-80A5-9AEEE3B14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1848" y="2940541"/>
            <a:ext cx="1796207" cy="781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2842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BCFBE9-F4DF-47D6-8017-0E9C1BEBA2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Productivity as function of % Defects Removed</a:t>
            </a:r>
            <a:endParaRPr lang="en-NL" dirty="0"/>
          </a:p>
        </p:txBody>
      </p:sp>
      <p:pic>
        <p:nvPicPr>
          <p:cNvPr id="1026" name="Picture 2" descr="Chart showing the relationship between defect rate and development time.">
            <a:extLst>
              <a:ext uri="{FF2B5EF4-FFF2-40B4-BE49-F238E27FC236}">
                <a16:creationId xmlns:a16="http://schemas.microsoft.com/office/drawing/2014/main" id="{0CEEF03D-8570-451F-A6FE-89383A0C6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825295"/>
            <a:ext cx="6817853" cy="3691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262B94-D75F-49AB-B35B-19DC956C4E88}"/>
              </a:ext>
            </a:extLst>
          </p:cNvPr>
          <p:cNvSpPr/>
          <p:nvPr/>
        </p:nvSpPr>
        <p:spPr>
          <a:xfrm>
            <a:off x="1619183" y="4728542"/>
            <a:ext cx="752481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13" i="1" dirty="0">
                <a:hlinkClick r:id="rId4"/>
              </a:rPr>
              <a:t>source: The Economics of Software Quality</a:t>
            </a:r>
            <a:r>
              <a:rPr lang="en-US" sz="1013" i="1" dirty="0"/>
              <a:t> - </a:t>
            </a:r>
            <a:r>
              <a:rPr lang="en-US" sz="1050" i="1" dirty="0">
                <a:hlinkClick r:id="rId5"/>
              </a:rPr>
              <a:t>https://dev.to/bosepchuk/the-one-chart-every-developer-must-understand-2db9</a:t>
            </a:r>
            <a:r>
              <a:rPr lang="en-US" sz="1013" i="1" dirty="0"/>
              <a:t>.</a:t>
            </a:r>
            <a:endParaRPr lang="en-NL" sz="1013" i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2CBDBBE-9234-4639-9F8A-23C11D0D10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E45E64B-6BF2-4197-B3EC-83D364644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522679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049F73-10D7-45B1-B9B0-143051A7B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7A4D6D-7F74-4C32-9C5E-3FA52E104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pic>
        <p:nvPicPr>
          <p:cNvPr id="8194" name="Picture 2" descr="Agile Software Development Methodologies">
            <a:extLst>
              <a:ext uri="{FF2B5EF4-FFF2-40B4-BE49-F238E27FC236}">
                <a16:creationId xmlns:a16="http://schemas.microsoft.com/office/drawing/2014/main" id="{C30EF958-D67E-4112-A95A-B313CFCD77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78"/>
          <a:stretch/>
        </p:blipFill>
        <p:spPr bwMode="auto">
          <a:xfrm>
            <a:off x="100881" y="175368"/>
            <a:ext cx="7905750" cy="3307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BB76034-36A5-4907-8247-023B3116B259}"/>
              </a:ext>
            </a:extLst>
          </p:cNvPr>
          <p:cNvSpPr/>
          <p:nvPr/>
        </p:nvSpPr>
        <p:spPr>
          <a:xfrm>
            <a:off x="2475679" y="2723152"/>
            <a:ext cx="1474838" cy="258096"/>
          </a:xfrm>
          <a:custGeom>
            <a:avLst/>
            <a:gdLst>
              <a:gd name="connsiteX0" fmla="*/ 0 w 1474838"/>
              <a:gd name="connsiteY0" fmla="*/ 43017 h 258096"/>
              <a:gd name="connsiteX1" fmla="*/ 43017 w 1474838"/>
              <a:gd name="connsiteY1" fmla="*/ 0 h 258096"/>
              <a:gd name="connsiteX2" fmla="*/ 533728 w 1474838"/>
              <a:gd name="connsiteY2" fmla="*/ 0 h 258096"/>
              <a:gd name="connsiteX3" fmla="*/ 1010550 w 1474838"/>
              <a:gd name="connsiteY3" fmla="*/ 0 h 258096"/>
              <a:gd name="connsiteX4" fmla="*/ 1431821 w 1474838"/>
              <a:gd name="connsiteY4" fmla="*/ 0 h 258096"/>
              <a:gd name="connsiteX5" fmla="*/ 1474838 w 1474838"/>
              <a:gd name="connsiteY5" fmla="*/ 43017 h 258096"/>
              <a:gd name="connsiteX6" fmla="*/ 1474838 w 1474838"/>
              <a:gd name="connsiteY6" fmla="*/ 215079 h 258096"/>
              <a:gd name="connsiteX7" fmla="*/ 1431821 w 1474838"/>
              <a:gd name="connsiteY7" fmla="*/ 258096 h 258096"/>
              <a:gd name="connsiteX8" fmla="*/ 954998 w 1474838"/>
              <a:gd name="connsiteY8" fmla="*/ 258096 h 258096"/>
              <a:gd name="connsiteX9" fmla="*/ 533728 w 1474838"/>
              <a:gd name="connsiteY9" fmla="*/ 258096 h 258096"/>
              <a:gd name="connsiteX10" fmla="*/ 43017 w 1474838"/>
              <a:gd name="connsiteY10" fmla="*/ 258096 h 258096"/>
              <a:gd name="connsiteX11" fmla="*/ 0 w 1474838"/>
              <a:gd name="connsiteY11" fmla="*/ 215079 h 258096"/>
              <a:gd name="connsiteX12" fmla="*/ 0 w 1474838"/>
              <a:gd name="connsiteY12" fmla="*/ 43017 h 258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474838" h="258096" extrusionOk="0">
                <a:moveTo>
                  <a:pt x="0" y="43017"/>
                </a:moveTo>
                <a:cubicBezTo>
                  <a:pt x="1627" y="24956"/>
                  <a:pt x="20246" y="175"/>
                  <a:pt x="43017" y="0"/>
                </a:cubicBezTo>
                <a:cubicBezTo>
                  <a:pt x="182005" y="-33452"/>
                  <a:pt x="339316" y="29115"/>
                  <a:pt x="533728" y="0"/>
                </a:cubicBezTo>
                <a:cubicBezTo>
                  <a:pt x="728140" y="-29115"/>
                  <a:pt x="896871" y="21535"/>
                  <a:pt x="1010550" y="0"/>
                </a:cubicBezTo>
                <a:cubicBezTo>
                  <a:pt x="1124229" y="-21535"/>
                  <a:pt x="1224195" y="25067"/>
                  <a:pt x="1431821" y="0"/>
                </a:cubicBezTo>
                <a:cubicBezTo>
                  <a:pt x="1454630" y="769"/>
                  <a:pt x="1474753" y="17550"/>
                  <a:pt x="1474838" y="43017"/>
                </a:cubicBezTo>
                <a:cubicBezTo>
                  <a:pt x="1475167" y="107248"/>
                  <a:pt x="1468564" y="150999"/>
                  <a:pt x="1474838" y="215079"/>
                </a:cubicBezTo>
                <a:cubicBezTo>
                  <a:pt x="1472213" y="238348"/>
                  <a:pt x="1457160" y="264861"/>
                  <a:pt x="1431821" y="258096"/>
                </a:cubicBezTo>
                <a:cubicBezTo>
                  <a:pt x="1206403" y="308008"/>
                  <a:pt x="1148780" y="232024"/>
                  <a:pt x="954998" y="258096"/>
                </a:cubicBezTo>
                <a:cubicBezTo>
                  <a:pt x="761216" y="284168"/>
                  <a:pt x="662899" y="233275"/>
                  <a:pt x="533728" y="258096"/>
                </a:cubicBezTo>
                <a:cubicBezTo>
                  <a:pt x="404557" y="282917"/>
                  <a:pt x="238781" y="242302"/>
                  <a:pt x="43017" y="258096"/>
                </a:cubicBezTo>
                <a:cubicBezTo>
                  <a:pt x="18348" y="257432"/>
                  <a:pt x="1144" y="237615"/>
                  <a:pt x="0" y="215079"/>
                </a:cubicBezTo>
                <a:cubicBezTo>
                  <a:pt x="-2366" y="155818"/>
                  <a:pt x="16582" y="111282"/>
                  <a:pt x="0" y="43017"/>
                </a:cubicBezTo>
                <a:close/>
              </a:path>
            </a:pathLst>
          </a:custGeom>
          <a:noFill/>
          <a:ln w="57150">
            <a:solidFill>
              <a:schemeClr val="tx2"/>
            </a:solidFill>
            <a:extLst>
              <a:ext uri="{C807C97D-BFC1-408E-A445-0C87EB9F89A2}">
                <ask:lineSketchStyleProps xmlns:ask="http://schemas.microsoft.com/office/drawing/2018/sketchyshapes" sd="550665702">
                  <a:prstGeom prst="round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196" name="Picture 4" descr="The Agile Manifesto Principles: Deliver Working Software - YouTube">
            <a:extLst>
              <a:ext uri="{FF2B5EF4-FFF2-40B4-BE49-F238E27FC236}">
                <a16:creationId xmlns:a16="http://schemas.microsoft.com/office/drawing/2014/main" id="{D64715DF-2E0E-47C7-9208-B0EAA75719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5155" y="3052916"/>
            <a:ext cx="3013987" cy="1695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56F7A23-05AB-4B54-BFA5-9EDD60AE97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91689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8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Software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605044-658A-4F06-9FCE-259965D4A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i="1" dirty="0" err="1"/>
              <a:t>What</a:t>
            </a:r>
            <a:r>
              <a:rPr lang="nl-NL" i="1" dirty="0"/>
              <a:t> </a:t>
            </a:r>
            <a:r>
              <a:rPr lang="nl-NL" dirty="0" err="1"/>
              <a:t>work</a:t>
            </a:r>
            <a:r>
              <a:rPr lang="nl-NL" dirty="0"/>
              <a:t> does </a:t>
            </a:r>
            <a:r>
              <a:rPr lang="nl-NL" dirty="0" err="1"/>
              <a:t>it</a:t>
            </a:r>
            <a:r>
              <a:rPr lang="nl-NL" dirty="0"/>
              <a:t> do?</a:t>
            </a:r>
          </a:p>
          <a:p>
            <a:r>
              <a:rPr lang="nl-NL" i="1" dirty="0"/>
              <a:t>How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tell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5376D-01E0-4385-BD87-06A555FD57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0AE571-A3FC-4551-AE7F-53181057F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0529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117DF-C336-4A7B-B931-4F78FDEBC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Small step for mankind…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27FBE23-6839-4A4A-9E47-C48279B92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graphicFrame>
        <p:nvGraphicFramePr>
          <p:cNvPr id="6" name="Content Placeholder 3">
            <a:extLst>
              <a:ext uri="{FF2B5EF4-FFF2-40B4-BE49-F238E27FC236}">
                <a16:creationId xmlns:a16="http://schemas.microsoft.com/office/drawing/2014/main" id="{C8562CE2-7069-4213-8FF2-D17178D74A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06096142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D55AF3-2818-49C5-94EB-AB079A4FD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715869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CB9913-9D71-43D0-8520-F687628EB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Professional Software is ABLE Software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4006E7-4986-4624-BE27-84B46E3F08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Verifi</a:t>
            </a:r>
            <a:endParaRPr lang="en-US" dirty="0"/>
          </a:p>
          <a:p>
            <a:r>
              <a:rPr lang="en-US" dirty="0"/>
              <a:t>Test</a:t>
            </a:r>
          </a:p>
          <a:p>
            <a:r>
              <a:rPr lang="en-US" dirty="0" err="1"/>
              <a:t>Oper</a:t>
            </a:r>
            <a:endParaRPr lang="en-US" dirty="0"/>
          </a:p>
          <a:p>
            <a:r>
              <a:rPr lang="en-US" dirty="0"/>
              <a:t>Read</a:t>
            </a:r>
          </a:p>
          <a:p>
            <a:r>
              <a:rPr lang="en-US" dirty="0" err="1"/>
              <a:t>Evolv</a:t>
            </a:r>
            <a:endParaRPr lang="en-US" dirty="0"/>
          </a:p>
          <a:p>
            <a:r>
              <a:rPr lang="en-US" dirty="0"/>
              <a:t>Maintain</a:t>
            </a:r>
          </a:p>
          <a:p>
            <a:r>
              <a:rPr lang="en-US" dirty="0" err="1"/>
              <a:t>Observ</a:t>
            </a:r>
            <a:endParaRPr lang="en-US" dirty="0"/>
          </a:p>
          <a:p>
            <a:r>
              <a:rPr lang="en-US" dirty="0" err="1"/>
              <a:t>Scal</a:t>
            </a:r>
            <a:endParaRPr lang="en-US" dirty="0"/>
          </a:p>
          <a:p>
            <a:r>
              <a:rPr lang="en-US" dirty="0"/>
              <a:t>Recover</a:t>
            </a:r>
          </a:p>
          <a:p>
            <a:r>
              <a:rPr lang="en-US" dirty="0"/>
              <a:t>Prov</a:t>
            </a:r>
          </a:p>
          <a:p>
            <a:r>
              <a:rPr lang="en-US" dirty="0"/>
              <a:t>Afford</a:t>
            </a:r>
          </a:p>
          <a:p>
            <a:r>
              <a:rPr lang="en-US" dirty="0"/>
              <a:t>Deploy</a:t>
            </a:r>
          </a:p>
          <a:p>
            <a:r>
              <a:rPr lang="en-US" dirty="0"/>
              <a:t>Audit</a:t>
            </a:r>
          </a:p>
          <a:p>
            <a:r>
              <a:rPr lang="en-US" dirty="0" err="1"/>
              <a:t>Impenetra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20DA34-7583-42F4-8C57-65191B28B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69B3BA-E949-442A-85FB-1B5D5634F600}"/>
              </a:ext>
            </a:extLst>
          </p:cNvPr>
          <p:cNvSpPr txBox="1"/>
          <p:nvPr/>
        </p:nvSpPr>
        <p:spPr>
          <a:xfrm>
            <a:off x="3034453" y="1294477"/>
            <a:ext cx="5445401" cy="255454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600" dirty="0"/>
              <a:t>ABLE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48FF3-C606-46D4-A398-70DEDB66AC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45</a:t>
            </a:fld>
            <a:endParaRPr lang="nl-NL"/>
          </a:p>
        </p:txBody>
      </p:sp>
      <p:pic>
        <p:nvPicPr>
          <p:cNvPr id="7" name="Content Placeholder 7" descr="Logo&#10;&#10;Description automatically generated">
            <a:extLst>
              <a:ext uri="{FF2B5EF4-FFF2-40B4-BE49-F238E27FC236}">
                <a16:creationId xmlns:a16="http://schemas.microsoft.com/office/drawing/2014/main" id="{2A21D8E4-CADA-4FD5-B2A3-3A664FCAC89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87850" y="1387074"/>
            <a:ext cx="644149" cy="644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814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75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25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25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4D4-B2AC-4E70-92E8-3CA3F08C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6D1C-0571-43D5-93B3-7178FBD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4BFBDF-B62C-44B6-B812-FF3D83068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46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32909954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E824D4-B2AC-4E70-92E8-3CA3F08C1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software?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Any instruction executed by a machine!	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EC6D1C-0571-43D5-93B3-7178FBD34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8A990B5-68ED-4EE7-8F45-3F3DB008A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47</a:t>
            </a:fld>
            <a:endParaRPr lang="nl-NL" noProof="0" dirty="0"/>
          </a:p>
        </p:txBody>
      </p:sp>
    </p:spTree>
    <p:extLst>
      <p:ext uri="{BB962C8B-B14F-4D97-AF65-F5344CB8AC3E}">
        <p14:creationId xmlns:p14="http://schemas.microsoft.com/office/powerpoint/2010/main" val="8952093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96EE6CE-0376-4F9A-AA14-8D18A55348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8358188" cy="994172"/>
          </a:xfrm>
        </p:spPr>
        <p:txBody>
          <a:bodyPr>
            <a:normAutofit/>
          </a:bodyPr>
          <a:lstStyle/>
          <a:p>
            <a:r>
              <a:rPr lang="nl-NL" dirty="0"/>
              <a:t>Types of code - </a:t>
            </a:r>
            <a:br>
              <a:rPr lang="nl-NL" dirty="0"/>
            </a:b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distinctions</a:t>
            </a:r>
            <a:r>
              <a:rPr lang="nl-NL" dirty="0"/>
              <a:t> in test, management, release , monitoring</a:t>
            </a:r>
            <a:endParaRPr lang="en-NL" dirty="0"/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DC4CEA2D-9062-4372-AEE5-80037EB131CC}"/>
              </a:ext>
            </a:extLst>
          </p:cNvPr>
          <p:cNvSpPr/>
          <p:nvPr/>
        </p:nvSpPr>
        <p:spPr>
          <a:xfrm>
            <a:off x="2488944" y="1389128"/>
            <a:ext cx="4557713" cy="3314700"/>
          </a:xfrm>
          <a:prstGeom prst="triangle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9A9390-9C39-40BE-96EA-6B6D22B1FA97}"/>
              </a:ext>
            </a:extLst>
          </p:cNvPr>
          <p:cNvSpPr txBox="1"/>
          <p:nvPr/>
        </p:nvSpPr>
        <p:spPr>
          <a:xfrm>
            <a:off x="1443038" y="1533610"/>
            <a:ext cx="10615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Application</a:t>
            </a:r>
            <a:endParaRPr lang="en-NL" sz="14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12C3DF-18FE-4BB3-9B4C-80CC6C6606E2}"/>
              </a:ext>
            </a:extLst>
          </p:cNvPr>
          <p:cNvSpPr txBox="1"/>
          <p:nvPr/>
        </p:nvSpPr>
        <p:spPr>
          <a:xfrm>
            <a:off x="1631600" y="2913961"/>
            <a:ext cx="8515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/>
              <a:t>Platform</a:t>
            </a:r>
            <a:endParaRPr lang="en-NL" sz="140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CDCADC-9759-445C-B644-CF21A7E9940E}"/>
              </a:ext>
            </a:extLst>
          </p:cNvPr>
          <p:cNvSpPr txBox="1"/>
          <p:nvPr/>
        </p:nvSpPr>
        <p:spPr>
          <a:xfrm>
            <a:off x="1270828" y="4294312"/>
            <a:ext cx="12378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400" err="1"/>
              <a:t>Infrastructure</a:t>
            </a:r>
            <a:endParaRPr lang="en-NL" sz="1400"/>
          </a:p>
        </p:txBody>
      </p:sp>
      <p:sp>
        <p:nvSpPr>
          <p:cNvPr id="9" name="Isosceles Triangle 8">
            <a:extLst>
              <a:ext uri="{FF2B5EF4-FFF2-40B4-BE49-F238E27FC236}">
                <a16:creationId xmlns:a16="http://schemas.microsoft.com/office/drawing/2014/main" id="{C08A009B-3A1C-41F5-BA92-25E3A8A7B699}"/>
              </a:ext>
            </a:extLst>
          </p:cNvPr>
          <p:cNvSpPr/>
          <p:nvPr/>
        </p:nvSpPr>
        <p:spPr>
          <a:xfrm rot="10800000">
            <a:off x="2601085" y="1389128"/>
            <a:ext cx="4557713" cy="3314700"/>
          </a:xfrm>
          <a:prstGeom prst="triangle">
            <a:avLst>
              <a:gd name="adj" fmla="val 0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400"/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4DFE48B1-1BC1-4189-AC64-83A3864F4CB5}"/>
              </a:ext>
            </a:extLst>
          </p:cNvPr>
          <p:cNvSpPr/>
          <p:nvPr/>
        </p:nvSpPr>
        <p:spPr>
          <a:xfrm>
            <a:off x="306075" y="3420207"/>
            <a:ext cx="1791269" cy="644857"/>
          </a:xfrm>
          <a:prstGeom prst="wedgeRoundRectCallout">
            <a:avLst>
              <a:gd name="adj1" fmla="val 80881"/>
              <a:gd name="adj2" fmla="val 13294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err="1"/>
              <a:t>Deploy</a:t>
            </a:r>
            <a:r>
              <a:rPr lang="nl-NL" sz="1400"/>
              <a:t>/</a:t>
            </a:r>
            <a:r>
              <a:rPr lang="nl-NL" sz="1400" err="1"/>
              <a:t>Provision</a:t>
            </a:r>
            <a:r>
              <a:rPr lang="nl-NL" sz="1400"/>
              <a:t> Time</a:t>
            </a:r>
            <a:endParaRPr lang="en-NL" sz="1400"/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25FCDC3F-BF88-481D-9145-4B43D8EED1FF}"/>
              </a:ext>
            </a:extLst>
          </p:cNvPr>
          <p:cNvSpPr/>
          <p:nvPr/>
        </p:nvSpPr>
        <p:spPr>
          <a:xfrm>
            <a:off x="7353278" y="1066699"/>
            <a:ext cx="1368734" cy="644857"/>
          </a:xfrm>
          <a:prstGeom prst="wedgeRoundRectCallout">
            <a:avLst>
              <a:gd name="adj1" fmla="val -96009"/>
              <a:gd name="adj2" fmla="val 24406"/>
              <a:gd name="adj3" fmla="val 16667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400" err="1"/>
              <a:t>Busines</a:t>
            </a:r>
            <a:r>
              <a:rPr lang="nl-NL" sz="1400"/>
              <a:t> Run Time</a:t>
            </a:r>
            <a:endParaRPr lang="en-NL" sz="140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76033B87-F62D-4D8B-BE14-CEF9B94573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E697BA3-AA43-47BB-8A52-01D4153835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4084675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FC11E08-A089-4FE6-93E8-253D28C99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Not</a:t>
            </a:r>
            <a:r>
              <a:rPr lang="nl-NL"/>
              <a:t> </a:t>
            </a:r>
            <a:r>
              <a:rPr lang="nl-NL" err="1"/>
              <a:t>all</a:t>
            </a:r>
            <a:r>
              <a:rPr lang="nl-NL"/>
              <a:t> code is </a:t>
            </a:r>
            <a:r>
              <a:rPr lang="nl-NL" err="1"/>
              <a:t>created</a:t>
            </a:r>
            <a:r>
              <a:rPr lang="nl-NL"/>
              <a:t> </a:t>
            </a:r>
            <a:r>
              <a:rPr lang="nl-NL" err="1"/>
              <a:t>equal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E024E-F237-4B90-911F-DBC827DA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nl-NL" dirty="0"/>
              <a:t>Demo in </a:t>
            </a:r>
            <a:r>
              <a:rPr lang="nl-NL" dirty="0" err="1"/>
              <a:t>presentation</a:t>
            </a:r>
            <a:r>
              <a:rPr lang="nl-NL" dirty="0"/>
              <a:t> or workshop</a:t>
            </a:r>
          </a:p>
          <a:p>
            <a:r>
              <a:rPr lang="nl-NL" dirty="0" err="1"/>
              <a:t>Explorative</a:t>
            </a:r>
            <a:r>
              <a:rPr lang="nl-NL" dirty="0"/>
              <a:t> / R&amp;D / </a:t>
            </a:r>
            <a:r>
              <a:rPr lang="nl-NL" dirty="0" err="1"/>
              <a:t>Doodles</a:t>
            </a:r>
            <a:endParaRPr lang="nl-NL" dirty="0"/>
          </a:p>
          <a:p>
            <a:r>
              <a:rPr lang="nl-NL" dirty="0" err="1"/>
              <a:t>Assignment</a:t>
            </a:r>
            <a:r>
              <a:rPr lang="nl-NL" dirty="0"/>
              <a:t> in </a:t>
            </a:r>
            <a:r>
              <a:rPr lang="nl-NL" dirty="0" err="1"/>
              <a:t>study</a:t>
            </a:r>
            <a:r>
              <a:rPr lang="nl-NL" dirty="0"/>
              <a:t> or training</a:t>
            </a:r>
          </a:p>
          <a:p>
            <a:r>
              <a:rPr lang="nl-NL" dirty="0" err="1"/>
              <a:t>Snippet</a:t>
            </a:r>
            <a:r>
              <a:rPr lang="nl-NL" dirty="0"/>
              <a:t> in a blog-</a:t>
            </a:r>
            <a:r>
              <a:rPr lang="nl-NL" dirty="0" err="1"/>
              <a:t>article</a:t>
            </a:r>
            <a:endParaRPr lang="nl-NL" dirty="0"/>
          </a:p>
          <a:p>
            <a:r>
              <a:rPr lang="nl-NL" dirty="0"/>
              <a:t>Proof of Concept</a:t>
            </a:r>
          </a:p>
          <a:p>
            <a:r>
              <a:rPr lang="nl-NL" dirty="0"/>
              <a:t>Prototype</a:t>
            </a:r>
          </a:p>
          <a:p>
            <a:r>
              <a:rPr lang="nl-NL" dirty="0"/>
              <a:t>MVP</a:t>
            </a:r>
          </a:p>
          <a:p>
            <a:r>
              <a:rPr lang="nl-NL" dirty="0"/>
              <a:t>Alert </a:t>
            </a:r>
            <a:r>
              <a:rPr lang="nl-NL" dirty="0" err="1"/>
              <a:t>Condition</a:t>
            </a:r>
            <a:r>
              <a:rPr lang="nl-NL" dirty="0"/>
              <a:t> </a:t>
            </a:r>
            <a:r>
              <a:rPr lang="nl-NL" dirty="0" err="1"/>
              <a:t>evaluation</a:t>
            </a:r>
            <a:endParaRPr lang="en-NL" dirty="0"/>
          </a:p>
          <a:p>
            <a:r>
              <a:rPr lang="nl-NL" dirty="0"/>
              <a:t>Product </a:t>
            </a:r>
            <a:r>
              <a:rPr lang="nl-NL" dirty="0" err="1"/>
              <a:t>with</a:t>
            </a:r>
            <a:r>
              <a:rPr lang="nl-NL" dirty="0"/>
              <a:t> a </a:t>
            </a:r>
            <a:r>
              <a:rPr lang="nl-NL" dirty="0" err="1"/>
              <a:t>very</a:t>
            </a:r>
            <a:r>
              <a:rPr lang="nl-NL" dirty="0"/>
              <a:t> short time </a:t>
            </a:r>
            <a:r>
              <a:rPr lang="nl-NL" dirty="0" err="1"/>
              <a:t>to</a:t>
            </a:r>
            <a:r>
              <a:rPr lang="nl-NL" dirty="0"/>
              <a:t> live (</a:t>
            </a:r>
            <a:r>
              <a:rPr lang="nl-NL" dirty="0" err="1"/>
              <a:t>several</a:t>
            </a:r>
            <a:r>
              <a:rPr lang="nl-NL" dirty="0"/>
              <a:t> weeks,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</a:t>
            </a:r>
            <a:r>
              <a:rPr lang="nl-NL" dirty="0" err="1"/>
              <a:t>longer</a:t>
            </a:r>
            <a:r>
              <a:rPr lang="nl-NL" dirty="0"/>
              <a:t>)</a:t>
            </a:r>
          </a:p>
          <a:p>
            <a:r>
              <a:rPr lang="nl-NL" dirty="0" err="1"/>
              <a:t>Contribution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open source project</a:t>
            </a:r>
          </a:p>
          <a:p>
            <a:r>
              <a:rPr lang="nl-NL" dirty="0"/>
              <a:t>(</a:t>
            </a:r>
            <a:r>
              <a:rPr lang="nl-NL" dirty="0" err="1"/>
              <a:t>internal</a:t>
            </a:r>
            <a:r>
              <a:rPr lang="nl-NL" dirty="0"/>
              <a:t>) </a:t>
            </a:r>
            <a:r>
              <a:rPr lang="nl-NL" dirty="0" err="1"/>
              <a:t>Reusable</a:t>
            </a:r>
            <a:r>
              <a:rPr lang="nl-NL" dirty="0"/>
              <a:t> Library</a:t>
            </a:r>
          </a:p>
          <a:p>
            <a:r>
              <a:rPr lang="nl-NL" dirty="0"/>
              <a:t>Operating system for </a:t>
            </a:r>
            <a:r>
              <a:rPr lang="nl-NL" dirty="0" err="1"/>
              <a:t>guided</a:t>
            </a:r>
            <a:r>
              <a:rPr lang="nl-NL" dirty="0"/>
              <a:t> </a:t>
            </a:r>
            <a:r>
              <a:rPr lang="nl-NL" dirty="0" err="1"/>
              <a:t>nuclear</a:t>
            </a:r>
            <a:r>
              <a:rPr lang="nl-NL" dirty="0"/>
              <a:t> </a:t>
            </a:r>
            <a:r>
              <a:rPr lang="nl-NL" dirty="0" err="1"/>
              <a:t>missile</a:t>
            </a:r>
            <a:r>
              <a:rPr lang="nl-NL" dirty="0"/>
              <a:t>/ </a:t>
            </a:r>
            <a:r>
              <a:rPr lang="nl-NL" dirty="0" err="1"/>
              <a:t>SpaceX</a:t>
            </a:r>
            <a:r>
              <a:rPr lang="nl-NL" dirty="0"/>
              <a:t> vehicle</a:t>
            </a:r>
          </a:p>
          <a:p>
            <a:r>
              <a:rPr lang="nl-NL" dirty="0"/>
              <a:t>Unit-test for code component</a:t>
            </a:r>
          </a:p>
          <a:p>
            <a:r>
              <a:rPr lang="nl-NL" dirty="0" err="1"/>
              <a:t>Healthcheck</a:t>
            </a:r>
            <a:r>
              <a:rPr lang="nl-NL" dirty="0"/>
              <a:t>/</a:t>
            </a:r>
            <a:r>
              <a:rPr lang="nl-NL" dirty="0" err="1"/>
              <a:t>smoketest</a:t>
            </a:r>
            <a:endParaRPr lang="nl-NL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03FB9B-28A4-49B6-A85E-C0126E05D5ED}"/>
              </a:ext>
            </a:extLst>
          </p:cNvPr>
          <p:cNvCxnSpPr>
            <a:cxnSpLocks/>
          </p:cNvCxnSpPr>
          <p:nvPr/>
        </p:nvCxnSpPr>
        <p:spPr>
          <a:xfrm>
            <a:off x="441435" y="2661641"/>
            <a:ext cx="7319273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485E82C-C500-4B9D-9B41-6B62553C7316}"/>
              </a:ext>
            </a:extLst>
          </p:cNvPr>
          <p:cNvSpPr txBox="1"/>
          <p:nvPr/>
        </p:nvSpPr>
        <p:spPr>
          <a:xfrm>
            <a:off x="3694324" y="2632842"/>
            <a:ext cx="3337773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>
                <a:solidFill>
                  <a:srgbClr val="002060"/>
                </a:solidFill>
              </a:rPr>
              <a:t>(</a:t>
            </a:r>
            <a:r>
              <a:rPr lang="nl-NL" sz="1013" i="1" err="1">
                <a:solidFill>
                  <a:srgbClr val="002060"/>
                </a:solidFill>
              </a:rPr>
              <a:t>potentially</a:t>
            </a:r>
            <a:r>
              <a:rPr lang="nl-NL" sz="1013" i="1">
                <a:solidFill>
                  <a:srgbClr val="002060"/>
                </a:solidFill>
              </a:rPr>
              <a:t>) </a:t>
            </a:r>
            <a:r>
              <a:rPr lang="nl-NL" sz="1013" i="1" err="1">
                <a:solidFill>
                  <a:srgbClr val="002060"/>
                </a:solidFill>
              </a:rPr>
              <a:t>Production</a:t>
            </a:r>
            <a:r>
              <a:rPr lang="nl-NL" sz="1013" i="1">
                <a:solidFill>
                  <a:srgbClr val="002060"/>
                </a:solidFill>
              </a:rPr>
              <a:t> : Professional </a:t>
            </a:r>
            <a:r>
              <a:rPr lang="nl-NL" sz="1013" i="1" err="1">
                <a:solidFill>
                  <a:srgbClr val="002060"/>
                </a:solidFill>
              </a:rPr>
              <a:t>Quality</a:t>
            </a:r>
            <a:r>
              <a:rPr lang="nl-NL" sz="1013" i="1">
                <a:solidFill>
                  <a:srgbClr val="002060"/>
                </a:solidFill>
              </a:rPr>
              <a:t> Software</a:t>
            </a:r>
            <a:endParaRPr lang="en-NL" sz="1013" i="1">
              <a:solidFill>
                <a:srgbClr val="002060"/>
              </a:solidFill>
            </a:endParaRP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AD896BE6-D00E-4886-B2CA-422D6DBAFF64}"/>
              </a:ext>
            </a:extLst>
          </p:cNvPr>
          <p:cNvSpPr/>
          <p:nvPr/>
        </p:nvSpPr>
        <p:spPr>
          <a:xfrm>
            <a:off x="7570208" y="2730597"/>
            <a:ext cx="190500" cy="2703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92C55DF-7FCB-4D99-9EB1-60C2D5F0A954}"/>
              </a:ext>
            </a:extLst>
          </p:cNvPr>
          <p:cNvSpPr txBox="1"/>
          <p:nvPr/>
        </p:nvSpPr>
        <p:spPr>
          <a:xfrm>
            <a:off x="2690540" y="2402997"/>
            <a:ext cx="423866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err="1">
                <a:solidFill>
                  <a:srgbClr val="FF0000"/>
                </a:solidFill>
              </a:rPr>
              <a:t>Not</a:t>
            </a:r>
            <a:r>
              <a:rPr lang="nl-NL" sz="1013" i="1">
                <a:solidFill>
                  <a:srgbClr val="FF0000"/>
                </a:solidFill>
              </a:rPr>
              <a:t> </a:t>
            </a:r>
            <a:r>
              <a:rPr lang="nl-NL" sz="1013" i="1" err="1">
                <a:solidFill>
                  <a:srgbClr val="FF0000"/>
                </a:solidFill>
              </a:rPr>
              <a:t>Production</a:t>
            </a:r>
            <a:r>
              <a:rPr lang="nl-NL" sz="1013" i="1">
                <a:solidFill>
                  <a:srgbClr val="FF0000"/>
                </a:solidFill>
              </a:rPr>
              <a:t> Ready: </a:t>
            </a:r>
            <a:r>
              <a:rPr lang="nl-NL" sz="1013" i="1" err="1">
                <a:solidFill>
                  <a:srgbClr val="FF0000"/>
                </a:solidFill>
              </a:rPr>
              <a:t>not</a:t>
            </a:r>
            <a:r>
              <a:rPr lang="nl-NL" sz="1013" i="1">
                <a:solidFill>
                  <a:srgbClr val="FF0000"/>
                </a:solidFill>
              </a:rPr>
              <a:t> (</a:t>
            </a:r>
            <a:r>
              <a:rPr lang="nl-NL" sz="1013" i="1" err="1">
                <a:solidFill>
                  <a:srgbClr val="FF0000"/>
                </a:solidFill>
              </a:rPr>
              <a:t>necessarily</a:t>
            </a:r>
            <a:r>
              <a:rPr lang="nl-NL" sz="1013" i="1">
                <a:solidFill>
                  <a:srgbClr val="FF0000"/>
                </a:solidFill>
              </a:rPr>
              <a:t>) Professional </a:t>
            </a:r>
            <a:r>
              <a:rPr lang="nl-NL" sz="1013" i="1" err="1">
                <a:solidFill>
                  <a:srgbClr val="FF0000"/>
                </a:solidFill>
              </a:rPr>
              <a:t>Quality</a:t>
            </a:r>
            <a:r>
              <a:rPr lang="nl-NL" sz="1013" i="1">
                <a:solidFill>
                  <a:srgbClr val="FF0000"/>
                </a:solidFill>
              </a:rPr>
              <a:t> Software</a:t>
            </a:r>
            <a:endParaRPr lang="en-NL" sz="1013" i="1">
              <a:solidFill>
                <a:srgbClr val="FF0000"/>
              </a:solidFill>
            </a:endParaRPr>
          </a:p>
        </p:txBody>
      </p:sp>
      <p:sp>
        <p:nvSpPr>
          <p:cNvPr id="10" name="Arrow: Up 9">
            <a:extLst>
              <a:ext uri="{FF2B5EF4-FFF2-40B4-BE49-F238E27FC236}">
                <a16:creationId xmlns:a16="http://schemas.microsoft.com/office/drawing/2014/main" id="{79227280-B248-4257-A074-1351FE6A51ED}"/>
              </a:ext>
            </a:extLst>
          </p:cNvPr>
          <p:cNvSpPr/>
          <p:nvPr/>
        </p:nvSpPr>
        <p:spPr>
          <a:xfrm>
            <a:off x="7573755" y="2263964"/>
            <a:ext cx="190500" cy="335761"/>
          </a:xfrm>
          <a:prstGeom prst="up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pic>
        <p:nvPicPr>
          <p:cNvPr id="1026" name="Picture 2" descr="26 Best Mayflies images | mayfly, aquatic insects, fly fishing">
            <a:extLst>
              <a:ext uri="{FF2B5EF4-FFF2-40B4-BE49-F238E27FC236}">
                <a16:creationId xmlns:a16="http://schemas.microsoft.com/office/drawing/2014/main" id="{8B886DF2-667C-4339-B32E-6ABE0748C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1901" y="2080652"/>
            <a:ext cx="1064192" cy="1600797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96C7C06-BAAA-4F6E-9F54-86FF98E04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752E58-DED8-4610-B7D3-BBE4C174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49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730595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tx2"/>
                </a:solidFill>
              </a:rPr>
              <a:t>1202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1C2547-B4A1-49E3-B808-96D00E8EA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DE542-F782-4041-A388-AA9B3E76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863716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961EEC-9216-4A06-B3A5-C8DBCB8B0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Conclusion on Stage - mei 2021 | Code with Honor</a:t>
            </a:r>
            <a:endParaRPr lang="nl-NL" noProof="0" dirty="0"/>
          </a:p>
        </p:txBody>
      </p:sp>
      <p:pic>
        <p:nvPicPr>
          <p:cNvPr id="58370" name="Picture 2" descr="Binary Code's photo.">
            <a:extLst>
              <a:ext uri="{FF2B5EF4-FFF2-40B4-BE49-F238E27FC236}">
                <a16:creationId xmlns:a16="http://schemas.microsoft.com/office/drawing/2014/main" id="{9F75D54E-05A5-46E3-BBFD-928C92DA4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Text&#10;&#10;Description automatically generated">
            <a:extLst>
              <a:ext uri="{FF2B5EF4-FFF2-40B4-BE49-F238E27FC236}">
                <a16:creationId xmlns:a16="http://schemas.microsoft.com/office/drawing/2014/main" id="{886F1E04-6AF1-4DB1-972C-75D461FBF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8000"/>
          </a:blip>
          <a:srcRect l="20802" t="15398" r="21646" b="20788"/>
          <a:stretch/>
        </p:blipFill>
        <p:spPr>
          <a:xfrm>
            <a:off x="2407117" y="180002"/>
            <a:ext cx="5800883" cy="48240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B67AA9AA-5E47-4E35-BD43-941FD836E7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8141" y="-82710"/>
            <a:ext cx="1386594" cy="1112855"/>
          </a:xfrm>
        </p:spPr>
        <p:txBody>
          <a:bodyPr/>
          <a:lstStyle/>
          <a:p>
            <a:r>
              <a:rPr lang="en-US" dirty="0"/>
              <a:t>Everything is Code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393057D3-15CE-49B3-8CE4-CC3BD73C3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265540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CD96-F194-46F7-8DAB-E96AA36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533C8-7B3E-4B23-AE73-4DFF9E3A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585903DF-F0A6-4955-92CE-CC5D53E8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513" y="1268497"/>
            <a:ext cx="2606505" cy="260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552C2-C18A-4787-89FF-970FF5CFFF1B}"/>
              </a:ext>
            </a:extLst>
          </p:cNvPr>
          <p:cNvSpPr txBox="1"/>
          <p:nvPr/>
        </p:nvSpPr>
        <p:spPr>
          <a:xfrm>
            <a:off x="1120597" y="2004069"/>
            <a:ext cx="40556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EF691-4FA8-4E49-B951-B23199695DAC}"/>
              </a:ext>
            </a:extLst>
          </p:cNvPr>
          <p:cNvSpPr txBox="1"/>
          <p:nvPr/>
        </p:nvSpPr>
        <p:spPr>
          <a:xfrm>
            <a:off x="1946476" y="4148950"/>
            <a:ext cx="14875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2F40A-7E13-44A2-AB59-B6A97160E668}"/>
              </a:ext>
            </a:extLst>
          </p:cNvPr>
          <p:cNvSpPr txBox="1"/>
          <p:nvPr/>
        </p:nvSpPr>
        <p:spPr>
          <a:xfrm>
            <a:off x="7592934" y="2216167"/>
            <a:ext cx="8063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3447B-16F6-44CE-8F2E-64F157896B67}"/>
              </a:ext>
            </a:extLst>
          </p:cNvPr>
          <p:cNvSpPr txBox="1"/>
          <p:nvPr/>
        </p:nvSpPr>
        <p:spPr>
          <a:xfrm>
            <a:off x="4356765" y="1041248"/>
            <a:ext cx="200215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7DF9-F4CD-4947-B8E4-BD12C283DAD0}"/>
              </a:ext>
            </a:extLst>
          </p:cNvPr>
          <p:cNvSpPr txBox="1"/>
          <p:nvPr/>
        </p:nvSpPr>
        <p:spPr>
          <a:xfrm>
            <a:off x="5660018" y="4255888"/>
            <a:ext cx="21143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793B955-2977-4B18-9913-9B1759313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48496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B6CD96-F194-46F7-8DAB-E96AA3605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Case in point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B533C8-7B3E-4B23-AE73-4DFF9E3A4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585903DF-F0A6-4955-92CE-CC5D53E8CB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053513" y="1268497"/>
            <a:ext cx="2606505" cy="260650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C1552C2-C18A-4787-89FF-970FF5CFFF1B}"/>
              </a:ext>
            </a:extLst>
          </p:cNvPr>
          <p:cNvSpPr txBox="1"/>
          <p:nvPr/>
        </p:nvSpPr>
        <p:spPr>
          <a:xfrm>
            <a:off x="854204" y="2004069"/>
            <a:ext cx="15004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28EF691-4FA8-4E49-B951-B23199695DAC}"/>
              </a:ext>
            </a:extLst>
          </p:cNvPr>
          <p:cNvSpPr txBox="1"/>
          <p:nvPr/>
        </p:nvSpPr>
        <p:spPr>
          <a:xfrm>
            <a:off x="1946476" y="4148950"/>
            <a:ext cx="209833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low on expertise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332F40A-7E13-44A2-AB59-B6A97160E668}"/>
              </a:ext>
            </a:extLst>
          </p:cNvPr>
          <p:cNvSpPr txBox="1"/>
          <p:nvPr/>
        </p:nvSpPr>
        <p:spPr>
          <a:xfrm>
            <a:off x="7343999" y="2875924"/>
            <a:ext cx="833562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CF3447B-16F6-44CE-8F2E-64F157896B67}"/>
              </a:ext>
            </a:extLst>
          </p:cNvPr>
          <p:cNvSpPr txBox="1"/>
          <p:nvPr/>
        </p:nvSpPr>
        <p:spPr>
          <a:xfrm>
            <a:off x="5294314" y="1371822"/>
            <a:ext cx="334867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D37DF9-F4CD-4947-B8E4-BD12C283DAD0}"/>
              </a:ext>
            </a:extLst>
          </p:cNvPr>
          <p:cNvSpPr txBox="1"/>
          <p:nvPr/>
        </p:nvSpPr>
        <p:spPr>
          <a:xfrm>
            <a:off x="5660018" y="4255888"/>
            <a:ext cx="186108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expensive TCO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FF695B-2F70-4ADF-95E4-92F95AE2D310}"/>
              </a:ext>
            </a:extLst>
          </p:cNvPr>
          <p:cNvSpPr txBox="1"/>
          <p:nvPr/>
        </p:nvSpPr>
        <p:spPr>
          <a:xfrm>
            <a:off x="2149992" y="994549"/>
            <a:ext cx="240931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A86597A-D50F-4225-BC41-0E8DEC9DDF91}"/>
              </a:ext>
            </a:extLst>
          </p:cNvPr>
          <p:cNvSpPr txBox="1"/>
          <p:nvPr/>
        </p:nvSpPr>
        <p:spPr>
          <a:xfrm>
            <a:off x="719999" y="3139430"/>
            <a:ext cx="159659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dirty="0"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C843C8C-7C55-4F61-A115-10B92DC9C5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86508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54B33CA-F1DE-47B4-A1C4-5A7BA86E076F}"/>
              </a:ext>
            </a:extLst>
          </p:cNvPr>
          <p:cNvSpPr txBox="1"/>
          <p:nvPr/>
        </p:nvSpPr>
        <p:spPr>
          <a:xfrm>
            <a:off x="2112926" y="1203745"/>
            <a:ext cx="15645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incident rate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A9C7247-AFAD-486B-8DFC-E7533E8BF938}"/>
              </a:ext>
            </a:extLst>
          </p:cNvPr>
          <p:cNvSpPr txBox="1"/>
          <p:nvPr/>
        </p:nvSpPr>
        <p:spPr>
          <a:xfrm>
            <a:off x="81174" y="3151204"/>
            <a:ext cx="10419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7753239-39A9-4048-A8D5-49F943A83A2F}"/>
              </a:ext>
            </a:extLst>
          </p:cNvPr>
          <p:cNvSpPr txBox="1"/>
          <p:nvPr/>
        </p:nvSpPr>
        <p:spPr>
          <a:xfrm>
            <a:off x="2724424" y="3520941"/>
            <a:ext cx="5642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96D70B3-8BFA-4446-9AB2-118DDA55C329}"/>
              </a:ext>
            </a:extLst>
          </p:cNvPr>
          <p:cNvSpPr txBox="1"/>
          <p:nvPr/>
        </p:nvSpPr>
        <p:spPr>
          <a:xfrm>
            <a:off x="1204989" y="921991"/>
            <a:ext cx="14058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236BE5C-DCFE-482B-A965-F3BC5DEA7E73}"/>
              </a:ext>
            </a:extLst>
          </p:cNvPr>
          <p:cNvSpPr txBox="1"/>
          <p:nvPr/>
        </p:nvSpPr>
        <p:spPr>
          <a:xfrm>
            <a:off x="714302" y="3736280"/>
            <a:ext cx="14811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86346C4-7382-492C-99F3-06132D39FC1F}"/>
              </a:ext>
            </a:extLst>
          </p:cNvPr>
          <p:cNvSpPr txBox="1"/>
          <p:nvPr/>
        </p:nvSpPr>
        <p:spPr>
          <a:xfrm>
            <a:off x="229171" y="1261652"/>
            <a:ext cx="10515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420CEB-2DF5-4E3E-AB37-7999C22BD6F7}"/>
              </a:ext>
            </a:extLst>
          </p:cNvPr>
          <p:cNvSpPr txBox="1"/>
          <p:nvPr/>
        </p:nvSpPr>
        <p:spPr>
          <a:xfrm>
            <a:off x="1044524" y="78129"/>
            <a:ext cx="26625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little expertise left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 applications and tech stack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0C6DF16-1972-436B-BC7D-1A0D8002846C}"/>
              </a:ext>
            </a:extLst>
          </p:cNvPr>
          <p:cNvSpPr txBox="1"/>
          <p:nvPr/>
        </p:nvSpPr>
        <p:spPr>
          <a:xfrm>
            <a:off x="1063758" y="3379945"/>
            <a:ext cx="5850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3E7256-9084-4E27-A75C-64B47910B54D}"/>
              </a:ext>
            </a:extLst>
          </p:cNvPr>
          <p:cNvSpPr txBox="1"/>
          <p:nvPr/>
        </p:nvSpPr>
        <p:spPr>
          <a:xfrm>
            <a:off x="699749" y="1632442"/>
            <a:ext cx="2348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28AF16-A891-4C21-926A-6CD7453B5B8E}"/>
              </a:ext>
            </a:extLst>
          </p:cNvPr>
          <p:cNvSpPr txBox="1"/>
          <p:nvPr/>
        </p:nvSpPr>
        <p:spPr>
          <a:xfrm>
            <a:off x="1762956" y="3219663"/>
            <a:ext cx="18065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expensive: high TCO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2B2A31B-E074-4167-944B-5013D233FDDE}"/>
              </a:ext>
            </a:extLst>
          </p:cNvPr>
          <p:cNvSpPr txBox="1"/>
          <p:nvPr/>
        </p:nvSpPr>
        <p:spPr>
          <a:xfrm>
            <a:off x="189951" y="669891"/>
            <a:ext cx="16879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2795778-BADE-4288-870D-136F19745A80}"/>
              </a:ext>
            </a:extLst>
          </p:cNvPr>
          <p:cNvSpPr txBox="1"/>
          <p:nvPr/>
        </p:nvSpPr>
        <p:spPr>
          <a:xfrm>
            <a:off x="217374" y="2065543"/>
            <a:ext cx="11221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pic>
        <p:nvPicPr>
          <p:cNvPr id="1028" name="Picture 4" descr="Integrations - Connected with Your Systems I Accutics">
            <a:extLst>
              <a:ext uri="{FF2B5EF4-FFF2-40B4-BE49-F238E27FC236}">
                <a16:creationId xmlns:a16="http://schemas.microsoft.com/office/drawing/2014/main" id="{1892074E-40DC-4C56-9F4A-052DB10E4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162" y="2360778"/>
            <a:ext cx="2045686" cy="4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Arrow: Right 19">
            <a:extLst>
              <a:ext uri="{FF2B5EF4-FFF2-40B4-BE49-F238E27FC236}">
                <a16:creationId xmlns:a16="http://schemas.microsoft.com/office/drawing/2014/main" id="{19A72889-E5B2-475B-B159-101935AD93C3}"/>
              </a:ext>
            </a:extLst>
          </p:cNvPr>
          <p:cNvSpPr/>
          <p:nvPr/>
        </p:nvSpPr>
        <p:spPr>
          <a:xfrm>
            <a:off x="3609706" y="638766"/>
            <a:ext cx="1596591" cy="3345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CA166A-D4E9-4CC6-988A-52DBA44EB60C}"/>
              </a:ext>
            </a:extLst>
          </p:cNvPr>
          <p:cNvSpPr txBox="1"/>
          <p:nvPr/>
        </p:nvSpPr>
        <p:spPr>
          <a:xfrm>
            <a:off x="2333625" y="3959260"/>
            <a:ext cx="8079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monolith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D39D539-2589-4569-8F38-5417EA40C768}"/>
              </a:ext>
            </a:extLst>
          </p:cNvPr>
          <p:cNvSpPr txBox="1"/>
          <p:nvPr/>
        </p:nvSpPr>
        <p:spPr>
          <a:xfrm>
            <a:off x="81174" y="4288463"/>
            <a:ext cx="3499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unattractive technology stack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young talent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66DEC93-9E06-4A16-B464-6EC486FE5851}"/>
              </a:ext>
            </a:extLst>
          </p:cNvPr>
          <p:cNvSpPr txBox="1"/>
          <p:nvPr/>
        </p:nvSpPr>
        <p:spPr>
          <a:xfrm>
            <a:off x="1797671" y="1983762"/>
            <a:ext cx="11381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unsupported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FAEA467-5BFB-419A-B801-3E63F4216D9B}"/>
              </a:ext>
            </a:extLst>
          </p:cNvPr>
          <p:cNvSpPr txBox="1"/>
          <p:nvPr/>
        </p:nvSpPr>
        <p:spPr>
          <a:xfrm>
            <a:off x="2455590" y="2793493"/>
            <a:ext cx="8431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inflexible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3A85EF6-E271-4854-AF11-2185628F1731}"/>
              </a:ext>
            </a:extLst>
          </p:cNvPr>
          <p:cNvSpPr txBox="1"/>
          <p:nvPr/>
        </p:nvSpPr>
        <p:spPr>
          <a:xfrm>
            <a:off x="114580" y="2805255"/>
            <a:ext cx="17312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security-challenged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AB0AD1C-7DD7-4978-BC99-D9A3C60CB45C}"/>
              </a:ext>
            </a:extLst>
          </p:cNvPr>
          <p:cNvSpPr txBox="1"/>
          <p:nvPr/>
        </p:nvSpPr>
        <p:spPr>
          <a:xfrm>
            <a:off x="8078849" y="2455227"/>
            <a:ext cx="79348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modern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8891B3-943A-48E8-8F00-B76A9D2B2406}"/>
              </a:ext>
            </a:extLst>
          </p:cNvPr>
          <p:cNvSpPr txBox="1"/>
          <p:nvPr/>
        </p:nvSpPr>
        <p:spPr>
          <a:xfrm>
            <a:off x="7870954" y="3589135"/>
            <a:ext cx="93993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longevity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A27DEC2-3CDD-4DAC-9169-2E6FDF5A44B2}"/>
              </a:ext>
            </a:extLst>
          </p:cNvPr>
          <p:cNvSpPr txBox="1"/>
          <p:nvPr/>
        </p:nvSpPr>
        <p:spPr>
          <a:xfrm>
            <a:off x="7348022" y="738060"/>
            <a:ext cx="1635063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business critical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59D5B6D-4782-47A7-8016-72DF0BDD242D}"/>
              </a:ext>
            </a:extLst>
          </p:cNvPr>
          <p:cNvSpPr txBox="1"/>
          <p:nvPr/>
        </p:nvSpPr>
        <p:spPr>
          <a:xfrm>
            <a:off x="4955754" y="3931376"/>
            <a:ext cx="167994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buy before build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827956E-4759-4EB4-99A3-D8BB385DFB4D}"/>
              </a:ext>
            </a:extLst>
          </p:cNvPr>
          <p:cNvSpPr txBox="1"/>
          <p:nvPr/>
        </p:nvSpPr>
        <p:spPr>
          <a:xfrm>
            <a:off x="5375701" y="1329846"/>
            <a:ext cx="82394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scalable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68C9E7-FFE1-4521-8CAE-B375B5F35124}"/>
              </a:ext>
            </a:extLst>
          </p:cNvPr>
          <p:cNvSpPr txBox="1"/>
          <p:nvPr/>
        </p:nvSpPr>
        <p:spPr>
          <a:xfrm>
            <a:off x="5959154" y="70301"/>
            <a:ext cx="3141886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full command </a:t>
            </a:r>
          </a:p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of applications and technology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558305-3554-4603-B54A-5525E04E5E74}"/>
              </a:ext>
            </a:extLst>
          </p:cNvPr>
          <p:cNvSpPr txBox="1"/>
          <p:nvPr/>
        </p:nvSpPr>
        <p:spPr>
          <a:xfrm>
            <a:off x="5650669" y="3546166"/>
            <a:ext cx="81753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resilient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759DE79-F26F-47C1-8431-C438E3F39617}"/>
              </a:ext>
            </a:extLst>
          </p:cNvPr>
          <p:cNvSpPr txBox="1"/>
          <p:nvPr/>
        </p:nvSpPr>
        <p:spPr>
          <a:xfrm>
            <a:off x="6027979" y="1648501"/>
            <a:ext cx="244919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automation everywhere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A1C1C77-597C-4A69-B7B2-CD0FD802F1F5}"/>
              </a:ext>
            </a:extLst>
          </p:cNvPr>
          <p:cNvSpPr txBox="1"/>
          <p:nvPr/>
        </p:nvSpPr>
        <p:spPr>
          <a:xfrm>
            <a:off x="5056680" y="3228438"/>
            <a:ext cx="399865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pay per use, business value for money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146AE0C-BF30-4515-BB31-F00DAADA577F}"/>
              </a:ext>
            </a:extLst>
          </p:cNvPr>
          <p:cNvSpPr txBox="1"/>
          <p:nvPr/>
        </p:nvSpPr>
        <p:spPr>
          <a:xfrm>
            <a:off x="4727627" y="813032"/>
            <a:ext cx="2605136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controlled technical debt, </a:t>
            </a:r>
          </a:p>
          <a:p>
            <a:pPr algn="ctr"/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moving to technical solvency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80A5156-5863-4325-A813-3D24A853F193}"/>
              </a:ext>
            </a:extLst>
          </p:cNvPr>
          <p:cNvSpPr txBox="1"/>
          <p:nvPr/>
        </p:nvSpPr>
        <p:spPr>
          <a:xfrm>
            <a:off x="5483600" y="2466364"/>
            <a:ext cx="229049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continuous everything</a:t>
            </a:r>
          </a:p>
        </p:txBody>
      </p:sp>
      <p:pic>
        <p:nvPicPr>
          <p:cNvPr id="40" name="Picture 4" descr="Integrations - Connected with Your Systems I Accutics">
            <a:extLst>
              <a:ext uri="{FF2B5EF4-FFF2-40B4-BE49-F238E27FC236}">
                <a16:creationId xmlns:a16="http://schemas.microsoft.com/office/drawing/2014/main" id="{5E06386D-6AA9-4BF6-A9BA-F313C21AC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7374" y="4701116"/>
            <a:ext cx="2045686" cy="481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75E75C5-9FAF-466D-940D-B3CE0D2D9D5B}"/>
              </a:ext>
            </a:extLst>
          </p:cNvPr>
          <p:cNvSpPr txBox="1"/>
          <p:nvPr/>
        </p:nvSpPr>
        <p:spPr>
          <a:xfrm>
            <a:off x="7190928" y="3909613"/>
            <a:ext cx="1792157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agile architecture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4C7293AC-5C3F-4786-9025-93AF813DA631}"/>
              </a:ext>
            </a:extLst>
          </p:cNvPr>
          <p:cNvSpPr txBox="1"/>
          <p:nvPr/>
        </p:nvSpPr>
        <p:spPr>
          <a:xfrm>
            <a:off x="4572000" y="4250433"/>
            <a:ext cx="40531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appealing technology stack </a:t>
            </a:r>
            <a:b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for young talent and experienced staff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3177835-145C-4118-B756-9F67F11651B1}"/>
              </a:ext>
            </a:extLst>
          </p:cNvPr>
          <p:cNvSpPr txBox="1"/>
          <p:nvPr/>
        </p:nvSpPr>
        <p:spPr>
          <a:xfrm>
            <a:off x="5429621" y="1983762"/>
            <a:ext cx="3380734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supported technology (N or N-1)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52BDA55-1550-497B-87CA-43726675E04C}"/>
              </a:ext>
            </a:extLst>
          </p:cNvPr>
          <p:cNvSpPr txBox="1"/>
          <p:nvPr/>
        </p:nvSpPr>
        <p:spPr>
          <a:xfrm>
            <a:off x="7602120" y="2861687"/>
            <a:ext cx="48571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agile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7A4E706-0382-49B9-9405-0B5C0BB919D3}"/>
              </a:ext>
            </a:extLst>
          </p:cNvPr>
          <p:cNvSpPr txBox="1"/>
          <p:nvPr/>
        </p:nvSpPr>
        <p:spPr>
          <a:xfrm>
            <a:off x="5261110" y="2873449"/>
            <a:ext cx="210634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as secure as needed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B615A73A-7676-46FC-83FE-19A58B91CC17}"/>
              </a:ext>
            </a:extLst>
          </p:cNvPr>
          <p:cNvSpPr txBox="1"/>
          <p:nvPr/>
        </p:nvSpPr>
        <p:spPr>
          <a:xfrm>
            <a:off x="1988979" y="4840647"/>
            <a:ext cx="16046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 IT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gap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5EE25A4-98BF-428C-8382-1B29A8031B46}"/>
              </a:ext>
            </a:extLst>
          </p:cNvPr>
          <p:cNvSpPr txBox="1"/>
          <p:nvPr/>
        </p:nvSpPr>
        <p:spPr>
          <a:xfrm>
            <a:off x="7601520" y="1268865"/>
            <a:ext cx="1222066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productivity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EBB119D-9585-4733-8E28-4AA13E7BF9B1}"/>
              </a:ext>
            </a:extLst>
          </p:cNvPr>
          <p:cNvSpPr txBox="1"/>
          <p:nvPr/>
        </p:nvSpPr>
        <p:spPr>
          <a:xfrm>
            <a:off x="4914134" y="447461"/>
            <a:ext cx="65883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robust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2384A8FB-C2EE-44FB-B45C-E4CDDD273327}"/>
              </a:ext>
            </a:extLst>
          </p:cNvPr>
          <p:cNvSpPr txBox="1"/>
          <p:nvPr/>
        </p:nvSpPr>
        <p:spPr>
          <a:xfrm>
            <a:off x="3248644" y="650295"/>
            <a:ext cx="2853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57A74BD-B9D2-4DF6-83BF-77EF9F775A8A}"/>
              </a:ext>
            </a:extLst>
          </p:cNvPr>
          <p:cNvSpPr txBox="1"/>
          <p:nvPr/>
        </p:nvSpPr>
        <p:spPr>
          <a:xfrm>
            <a:off x="8503293" y="2771721"/>
            <a:ext cx="546625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cloud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CFB3D9-EF15-4A80-A1DC-8632A5594BAD}"/>
              </a:ext>
            </a:extLst>
          </p:cNvPr>
          <p:cNvSpPr txBox="1"/>
          <p:nvPr/>
        </p:nvSpPr>
        <p:spPr>
          <a:xfrm>
            <a:off x="4087106" y="4840647"/>
            <a:ext cx="2685030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dirty="0">
                <a:latin typeface="Verdana" panose="020B0604030504040204" pitchFamily="34" charset="0"/>
                <a:ea typeface="Verdana" panose="020B0604030504040204" pitchFamily="34" charset="0"/>
              </a:rPr>
              <a:t>well aligned business &amp; IT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D1CA611-10FD-4F97-A02D-BE3425C9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1B2AC1C-3431-42AA-9E3E-F37E3EBB1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0304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50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2000"/>
                            </p:stCondLst>
                            <p:childTnLst>
                              <p:par>
                                <p:cTn id="8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3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000"/>
                            </p:stCondLst>
                            <p:childTnLst>
                              <p:par>
                                <p:cTn id="10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23" grpId="0"/>
      <p:bldP spid="24" grpId="0"/>
      <p:bldP spid="25" grpId="0"/>
      <p:bldP spid="26" grpId="0"/>
      <p:bldP spid="27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50" grpId="0"/>
      <p:bldP spid="51" grpId="0"/>
      <p:bldP spid="5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>
            <a:extLst>
              <a:ext uri="{FF2B5EF4-FFF2-40B4-BE49-F238E27FC236}">
                <a16:creationId xmlns:a16="http://schemas.microsoft.com/office/drawing/2014/main" id="{AA4247BF-561B-4438-A531-7C84554D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F3EB927E-2053-49E3-BC98-7701BC9B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00" y="900001"/>
            <a:ext cx="3401999" cy="3401999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F4F9-658F-4597-B9C8-3E9994F7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6146" name="Picture 2" descr="erosion | National Geographic Society">
            <a:extLst>
              <a:ext uri="{FF2B5EF4-FFF2-40B4-BE49-F238E27FC236}">
                <a16:creationId xmlns:a16="http://schemas.microsoft.com/office/drawing/2014/main" id="{57A10419-6AA4-414C-9E1D-C7E69EC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5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3CD0D3-E832-481C-9F16-EC52B1E590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80440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0EB5C0E-9421-44C0-ADF8-C9490E98DE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B55CFD6-9709-410B-AFFF-9E6319AD9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492EF82-A015-4C84-9889-82E22B5A5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5785828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=&gt; Professional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417202" y="3528907"/>
            <a:ext cx="2563066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/>
              <a:t>Working</a:t>
            </a:r>
            <a:r>
              <a:rPr lang="nl-NL" sz="3600" dirty="0"/>
              <a:t> Software</a:t>
            </a:r>
            <a:endParaRPr lang="en-NL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F953E-85DE-4619-9144-90A848F42A97}"/>
              </a:ext>
            </a:extLst>
          </p:cNvPr>
          <p:cNvSpPr/>
          <p:nvPr/>
        </p:nvSpPr>
        <p:spPr>
          <a:xfrm>
            <a:off x="5865707" y="843280"/>
            <a:ext cx="2854961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/>
              <a:t>Professional Software</a:t>
            </a:r>
            <a:endParaRPr lang="en-NL" sz="3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A834C1-FB4F-4736-A344-BC520631F841}"/>
              </a:ext>
            </a:extLst>
          </p:cNvPr>
          <p:cNvSpPr/>
          <p:nvPr/>
        </p:nvSpPr>
        <p:spPr>
          <a:xfrm rot="19472697">
            <a:off x="2707936" y="2135774"/>
            <a:ext cx="3770936" cy="119210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CFCD7A-7777-481C-A58E-62FDEA1B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C1043-D708-4BDA-8816-F4134FC2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1658288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523E89D-FC59-4DE6-849C-D7E9D1DC0D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D56003-ED8B-4670-858F-FE30215DE344}"/>
              </a:ext>
            </a:extLst>
          </p:cNvPr>
          <p:cNvSpPr/>
          <p:nvPr/>
        </p:nvSpPr>
        <p:spPr>
          <a:xfrm>
            <a:off x="159620" y="4431878"/>
            <a:ext cx="4033605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https://www.youtube.com/watch?v=5p8wTOr8AbU</a:t>
            </a:r>
          </a:p>
        </p:txBody>
      </p:sp>
      <p:pic>
        <p:nvPicPr>
          <p:cNvPr id="9" name="Snagit_SNG82E">
            <a:extLst>
              <a:ext uri="{FF2B5EF4-FFF2-40B4-BE49-F238E27FC236}">
                <a16:creationId xmlns:a16="http://schemas.microsoft.com/office/drawing/2014/main" id="{44EB09C6-AF3E-452D-97AD-86268FFD0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797" y="48999"/>
            <a:ext cx="3050675" cy="2522751"/>
          </a:xfrm>
          <a:prstGeom prst="rect">
            <a:avLst/>
          </a:prstGeom>
        </p:spPr>
      </p:pic>
      <p:pic>
        <p:nvPicPr>
          <p:cNvPr id="11" name="Snagit_SNG818">
            <a:extLst>
              <a:ext uri="{FF2B5EF4-FFF2-40B4-BE49-F238E27FC236}">
                <a16:creationId xmlns:a16="http://schemas.microsoft.com/office/drawing/2014/main" id="{9072FA5D-8B04-4FE6-83F2-8BB7271C78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575" y="2692023"/>
            <a:ext cx="2585521" cy="212503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90E4349-4E2C-454B-8927-67F8FC36AF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72634" y="1031001"/>
            <a:ext cx="3198732" cy="2673377"/>
          </a:xfrm>
          <a:prstGeom prst="rect">
            <a:avLst/>
          </a:prstGeom>
        </p:spPr>
      </p:pic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D12E5D6C-2BE0-454A-83F2-0FB06E805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Conclusion on Stage - mei 2021 | Code with Honor</a:t>
            </a:r>
            <a:endParaRPr lang="nl-N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E0A4231-2E9B-4247-948D-B9F625DEF2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680203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1388A-8403-4B46-A65C-4949A826D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Working</a:t>
            </a:r>
            <a:r>
              <a:rPr lang="nl-NL" dirty="0"/>
              <a:t> =&gt; Professional Software</a:t>
            </a:r>
            <a:endParaRPr lang="en-NL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30ACBC2-55D2-46DC-BEEC-A7EAE177DF82}"/>
              </a:ext>
            </a:extLst>
          </p:cNvPr>
          <p:cNvSpPr/>
          <p:nvPr/>
        </p:nvSpPr>
        <p:spPr>
          <a:xfrm>
            <a:off x="417202" y="3528907"/>
            <a:ext cx="2563066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 err="1"/>
              <a:t>Working</a:t>
            </a:r>
            <a:r>
              <a:rPr lang="nl-NL" sz="3600" dirty="0"/>
              <a:t> Software</a:t>
            </a:r>
            <a:endParaRPr lang="en-NL" sz="36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F953E-85DE-4619-9144-90A848F42A97}"/>
              </a:ext>
            </a:extLst>
          </p:cNvPr>
          <p:cNvSpPr/>
          <p:nvPr/>
        </p:nvSpPr>
        <p:spPr>
          <a:xfrm>
            <a:off x="5865707" y="843280"/>
            <a:ext cx="2854961" cy="11298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3600" dirty="0"/>
              <a:t>Professional Software</a:t>
            </a:r>
            <a:endParaRPr lang="en-NL" sz="3600" dirty="0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CCA834C1-FB4F-4736-A344-BC520631F841}"/>
              </a:ext>
            </a:extLst>
          </p:cNvPr>
          <p:cNvSpPr/>
          <p:nvPr/>
        </p:nvSpPr>
        <p:spPr>
          <a:xfrm rot="19472697">
            <a:off x="2707936" y="2135774"/>
            <a:ext cx="3770936" cy="1192107"/>
          </a:xfrm>
          <a:prstGeom prst="righ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23CFCD7A-7777-481C-A58E-62FDEA1B9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BC1043-D708-4BDA-8816-F4134FC2DA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6661144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EF44E-A01E-4B34-8F08-DDAE91607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Stages in Software </a:t>
            </a:r>
            <a:r>
              <a:rPr lang="nl-NL" dirty="0" err="1"/>
              <a:t>Lifecyle</a:t>
            </a:r>
            <a:endParaRPr lang="en-NL" dirty="0"/>
          </a:p>
        </p:txBody>
      </p:sp>
      <p:pic>
        <p:nvPicPr>
          <p:cNvPr id="31" name="Content Placeholder 30" descr="Group">
            <a:extLst>
              <a:ext uri="{FF2B5EF4-FFF2-40B4-BE49-F238E27FC236}">
                <a16:creationId xmlns:a16="http://schemas.microsoft.com/office/drawing/2014/main" id="{51AD3119-F6D7-4646-BEDA-02094230B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70427" y="3086129"/>
            <a:ext cx="449343" cy="449343"/>
          </a:xfr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27F6D1B-0C5F-46B1-84A6-D1BF1C6994B2}"/>
              </a:ext>
            </a:extLst>
          </p:cNvPr>
          <p:cNvSpPr/>
          <p:nvPr/>
        </p:nvSpPr>
        <p:spPr>
          <a:xfrm>
            <a:off x="1910919" y="4463630"/>
            <a:ext cx="2161019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Functional</a:t>
            </a:r>
            <a:r>
              <a:rPr lang="nl-NL" sz="1013" dirty="0"/>
              <a:t> </a:t>
            </a:r>
            <a:r>
              <a:rPr lang="nl-NL" sz="1013" dirty="0" err="1"/>
              <a:t>Specification</a:t>
            </a:r>
            <a:endParaRPr lang="nl-NL" sz="1013" dirty="0"/>
          </a:p>
          <a:p>
            <a:pPr algn="ctr"/>
            <a:r>
              <a:rPr lang="nl-NL" sz="1013" dirty="0" err="1"/>
              <a:t>Behavior</a:t>
            </a:r>
            <a:r>
              <a:rPr lang="nl-NL" sz="1013" dirty="0"/>
              <a:t> &amp; Unit test</a:t>
            </a:r>
            <a:endParaRPr lang="en-NL" sz="1013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D91776-9A77-4483-97F9-795896D80710}"/>
              </a:ext>
            </a:extLst>
          </p:cNvPr>
          <p:cNvSpPr/>
          <p:nvPr/>
        </p:nvSpPr>
        <p:spPr>
          <a:xfrm>
            <a:off x="2510162" y="39339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8972557-2AE0-4CC2-A953-B08F4D126F7F}"/>
              </a:ext>
            </a:extLst>
          </p:cNvPr>
          <p:cNvSpPr/>
          <p:nvPr/>
        </p:nvSpPr>
        <p:spPr>
          <a:xfrm>
            <a:off x="2510162" y="341842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815D9F0-94CD-40BC-AC75-5CB8DB7F0B48}"/>
              </a:ext>
            </a:extLst>
          </p:cNvPr>
          <p:cNvSpPr/>
          <p:nvPr/>
        </p:nvSpPr>
        <p:spPr>
          <a:xfrm>
            <a:off x="2510162" y="2848234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141023C-E7F3-4CA4-BFDA-8EA45D04CE0D}"/>
              </a:ext>
            </a:extLst>
          </p:cNvPr>
          <p:cNvSpPr/>
          <p:nvPr/>
        </p:nvSpPr>
        <p:spPr>
          <a:xfrm>
            <a:off x="2497778" y="2241580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708ACA-6DEE-4792-9E7D-0DE0E53ABE99}"/>
              </a:ext>
            </a:extLst>
          </p:cNvPr>
          <p:cNvSpPr/>
          <p:nvPr/>
        </p:nvSpPr>
        <p:spPr>
          <a:xfrm>
            <a:off x="2497778" y="1114059"/>
            <a:ext cx="1561776" cy="91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Professional &amp; ABLE: </a:t>
            </a:r>
            <a:br>
              <a:rPr lang="nl-NL" sz="1200" dirty="0"/>
            </a:br>
            <a:r>
              <a:rPr lang="nl-NL" sz="1200" dirty="0"/>
              <a:t>Live Software (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 err="1"/>
              <a:t>Ops</a:t>
            </a:r>
            <a:r>
              <a:rPr lang="nl-NL" sz="1200" dirty="0"/>
              <a:t>) </a:t>
            </a:r>
            <a:endParaRPr lang="en-NL" sz="1200" dirty="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89BF3B8-568F-4038-A1B6-CA1270971721}"/>
              </a:ext>
            </a:extLst>
          </p:cNvPr>
          <p:cNvCxnSpPr/>
          <p:nvPr/>
        </p:nvCxnSpPr>
        <p:spPr>
          <a:xfrm>
            <a:off x="1623060" y="3505200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C43791C3-04CF-4C2E-88C7-F82CB71C182A}"/>
              </a:ext>
            </a:extLst>
          </p:cNvPr>
          <p:cNvSpPr txBox="1"/>
          <p:nvPr/>
        </p:nvSpPr>
        <p:spPr>
          <a:xfrm>
            <a:off x="5224121" y="3461298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BB269CF-BF10-4556-8B81-2C00F7528C1D}"/>
              </a:ext>
            </a:extLst>
          </p:cNvPr>
          <p:cNvSpPr txBox="1"/>
          <p:nvPr/>
        </p:nvSpPr>
        <p:spPr>
          <a:xfrm>
            <a:off x="5483807" y="3272198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668412D-6C9C-4CC8-BDCC-1D05681B40A5}"/>
              </a:ext>
            </a:extLst>
          </p:cNvPr>
          <p:cNvCxnSpPr/>
          <p:nvPr/>
        </p:nvCxnSpPr>
        <p:spPr>
          <a:xfrm>
            <a:off x="1554480" y="2125059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465FE01-559F-4AC2-8918-B5B4CE5D69B9}"/>
              </a:ext>
            </a:extLst>
          </p:cNvPr>
          <p:cNvSpPr txBox="1"/>
          <p:nvPr/>
        </p:nvSpPr>
        <p:spPr>
          <a:xfrm>
            <a:off x="5142367" y="189205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Production</a:t>
            </a:r>
            <a:endParaRPr lang="en-NL" sz="110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8A484CF-8E18-4B04-BEDB-DCF2E99B0381}"/>
              </a:ext>
            </a:extLst>
          </p:cNvPr>
          <p:cNvSpPr txBox="1"/>
          <p:nvPr/>
        </p:nvSpPr>
        <p:spPr>
          <a:xfrm>
            <a:off x="5087865" y="2102938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Preparation</a:t>
            </a:r>
            <a:endParaRPr lang="en-NL" sz="1100" dirty="0"/>
          </a:p>
        </p:txBody>
      </p:sp>
      <p:pic>
        <p:nvPicPr>
          <p:cNvPr id="33" name="Graphic 32" descr="Person with idea">
            <a:extLst>
              <a:ext uri="{FF2B5EF4-FFF2-40B4-BE49-F238E27FC236}">
                <a16:creationId xmlns:a16="http://schemas.microsoft.com/office/drawing/2014/main" id="{E6CCB204-F524-45EA-8DA2-2070AB1DE4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83322" y="3530614"/>
            <a:ext cx="389752" cy="389752"/>
          </a:xfrm>
          <a:prstGeom prst="rect">
            <a:avLst/>
          </a:prstGeom>
        </p:spPr>
      </p:pic>
      <p:pic>
        <p:nvPicPr>
          <p:cNvPr id="34" name="Content Placeholder 30" descr="Group">
            <a:extLst>
              <a:ext uri="{FF2B5EF4-FFF2-40B4-BE49-F238E27FC236}">
                <a16:creationId xmlns:a16="http://schemas.microsoft.com/office/drawing/2014/main" id="{52F41349-74BF-4161-8716-F7A85DFED0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87497" y="4356914"/>
            <a:ext cx="449343" cy="449343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B87236B-A151-46C0-895A-5CE0223926F4}"/>
              </a:ext>
            </a:extLst>
          </p:cNvPr>
          <p:cNvCxnSpPr/>
          <p:nvPr/>
        </p:nvCxnSpPr>
        <p:spPr>
          <a:xfrm>
            <a:off x="1623060" y="439101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860C51DD-1B5E-4A39-8251-632C2A73C369}"/>
              </a:ext>
            </a:extLst>
          </p:cNvPr>
          <p:cNvSpPr txBox="1"/>
          <p:nvPr/>
        </p:nvSpPr>
        <p:spPr>
          <a:xfrm>
            <a:off x="5483807" y="4364516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Team</a:t>
            </a:r>
            <a:endParaRPr lang="en-NL" sz="1013" i="1" dirty="0"/>
          </a:p>
        </p:txBody>
      </p:sp>
      <p:pic>
        <p:nvPicPr>
          <p:cNvPr id="7170" name="Picture 2" descr="Beach sunset android wallpaper #wallpaper #iphone #android #background  #followme | Sunset wallpaper, Aesthetic wallpapers, Beautiful wallpapers">
            <a:extLst>
              <a:ext uri="{FF2B5EF4-FFF2-40B4-BE49-F238E27FC236}">
                <a16:creationId xmlns:a16="http://schemas.microsoft.com/office/drawing/2014/main" id="{020A2E77-EF70-4EBC-896D-DEF304808D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6"/>
          <a:stretch/>
        </p:blipFill>
        <p:spPr bwMode="auto">
          <a:xfrm>
            <a:off x="4847806" y="545111"/>
            <a:ext cx="660783" cy="715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Graphic 39" descr="World">
            <a:extLst>
              <a:ext uri="{FF2B5EF4-FFF2-40B4-BE49-F238E27FC236}">
                <a16:creationId xmlns:a16="http://schemas.microsoft.com/office/drawing/2014/main" id="{75E3CEAE-AF9D-4D3C-A8E0-CFFEA532B3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6921" y="1605090"/>
            <a:ext cx="457200" cy="457200"/>
          </a:xfrm>
          <a:prstGeom prst="rect">
            <a:avLst/>
          </a:prstGeom>
        </p:spPr>
      </p:pic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66FEAEC-75EA-4BB1-952F-2990117ECB5D}"/>
              </a:ext>
            </a:extLst>
          </p:cNvPr>
          <p:cNvCxnSpPr>
            <a:cxnSpLocks/>
          </p:cNvCxnSpPr>
          <p:nvPr/>
        </p:nvCxnSpPr>
        <p:spPr>
          <a:xfrm>
            <a:off x="3628103" y="893243"/>
            <a:ext cx="1944029" cy="62584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Scroll: Horizontal 43">
            <a:extLst>
              <a:ext uri="{FF2B5EF4-FFF2-40B4-BE49-F238E27FC236}">
                <a16:creationId xmlns:a16="http://schemas.microsoft.com/office/drawing/2014/main" id="{3E21A8D6-67F0-4217-AFE5-4445E2AAA7E4}"/>
              </a:ext>
            </a:extLst>
          </p:cNvPr>
          <p:cNvSpPr/>
          <p:nvPr/>
        </p:nvSpPr>
        <p:spPr>
          <a:xfrm>
            <a:off x="438608" y="4194559"/>
            <a:ext cx="1113503" cy="392906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46" name="Scroll: Horizontal 45">
            <a:extLst>
              <a:ext uri="{FF2B5EF4-FFF2-40B4-BE49-F238E27FC236}">
                <a16:creationId xmlns:a16="http://schemas.microsoft.com/office/drawing/2014/main" id="{021575BA-2B8E-4AC7-BCD1-6035ABF6FA69}"/>
              </a:ext>
            </a:extLst>
          </p:cNvPr>
          <p:cNvSpPr/>
          <p:nvPr/>
        </p:nvSpPr>
        <p:spPr>
          <a:xfrm>
            <a:off x="437484" y="3323954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47" name="Scroll: Horizontal 46">
            <a:extLst>
              <a:ext uri="{FF2B5EF4-FFF2-40B4-BE49-F238E27FC236}">
                <a16:creationId xmlns:a16="http://schemas.microsoft.com/office/drawing/2014/main" id="{DEE3384C-DF63-42FD-A1E3-ED5F437467AF}"/>
              </a:ext>
            </a:extLst>
          </p:cNvPr>
          <p:cNvSpPr/>
          <p:nvPr/>
        </p:nvSpPr>
        <p:spPr>
          <a:xfrm>
            <a:off x="436360" y="2201705"/>
            <a:ext cx="1113503" cy="392906"/>
          </a:xfrm>
          <a:prstGeom prst="horizontalScroll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DoD</a:t>
            </a:r>
          </a:p>
        </p:txBody>
      </p:sp>
      <p:sp>
        <p:nvSpPr>
          <p:cNvPr id="49" name="Footer Placeholder 48">
            <a:extLst>
              <a:ext uri="{FF2B5EF4-FFF2-40B4-BE49-F238E27FC236}">
                <a16:creationId xmlns:a16="http://schemas.microsoft.com/office/drawing/2014/main" id="{1E00FC61-75F7-409F-AC51-327C91A6F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2043D16-D1E0-46D6-A3B2-56D6688B2929}"/>
              </a:ext>
            </a:extLst>
          </p:cNvPr>
          <p:cNvSpPr txBox="1"/>
          <p:nvPr/>
        </p:nvSpPr>
        <p:spPr>
          <a:xfrm>
            <a:off x="6895413" y="4352306"/>
            <a:ext cx="1425070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 err="1">
                <a:solidFill>
                  <a:schemeClr val="accent6">
                    <a:lumMod val="75000"/>
                  </a:schemeClr>
                </a:solidFill>
              </a:rPr>
              <a:t>PR</a:t>
            </a:r>
            <a:r>
              <a:rPr lang="en-US" sz="4000" dirty="0" err="1">
                <a:solidFill>
                  <a:schemeClr val="accent3">
                    <a:lumMod val="60000"/>
                    <a:lumOff val="40000"/>
                  </a:schemeClr>
                </a:solidFill>
              </a:rPr>
              <a:t>oof</a:t>
            </a:r>
            <a:endParaRPr lang="en-US" sz="4000" dirty="0">
              <a:solidFill>
                <a:schemeClr val="accent3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BC8EF3-A6B9-4AB9-B531-72ACE87D4E09}"/>
              </a:ext>
            </a:extLst>
          </p:cNvPr>
          <p:cNvSpPr txBox="1"/>
          <p:nvPr/>
        </p:nvSpPr>
        <p:spPr>
          <a:xfrm>
            <a:off x="6331154" y="2413333"/>
            <a:ext cx="2720296" cy="129266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ull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equest</a:t>
            </a:r>
          </a:p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eer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eview</a:t>
            </a:r>
          </a:p>
          <a:p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P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roduction </a:t>
            </a:r>
            <a:r>
              <a:rPr lang="en-US" sz="2800" b="1" dirty="0">
                <a:solidFill>
                  <a:schemeClr val="accent4">
                    <a:lumMod val="50000"/>
                  </a:schemeClr>
                </a:solidFill>
                <a:latin typeface="Bradley Hand ITC" panose="03070402050302030203" pitchFamily="66" charset="0"/>
              </a:rPr>
              <a:t>R</a:t>
            </a:r>
            <a:r>
              <a:rPr lang="en-US" sz="2800" dirty="0">
                <a:solidFill>
                  <a:schemeClr val="accent3">
                    <a:lumMod val="60000"/>
                    <a:lumOff val="40000"/>
                  </a:schemeClr>
                </a:solidFill>
                <a:latin typeface="Bradley Hand ITC" panose="03070402050302030203" pitchFamily="66" charset="0"/>
              </a:rPr>
              <a:t>eady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564846-F2EB-4D4B-8922-BBFFF268BB98}"/>
              </a:ext>
            </a:extLst>
          </p:cNvPr>
          <p:cNvSpPr txBox="1"/>
          <p:nvPr/>
        </p:nvSpPr>
        <p:spPr>
          <a:xfrm>
            <a:off x="6849331" y="1522914"/>
            <a:ext cx="1668727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o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P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e</a:t>
            </a:r>
            <a:r>
              <a:rPr lang="en-US" sz="40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R</a:t>
            </a:r>
            <a:r>
              <a:rPr lang="en-US" sz="2800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ate</a:t>
            </a:r>
            <a:endParaRPr lang="en-US" sz="40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D97A8C-CF80-49C8-A83E-419B2948E82F}"/>
              </a:ext>
            </a:extLst>
          </p:cNvPr>
          <p:cNvSpPr txBox="1"/>
          <p:nvPr/>
        </p:nvSpPr>
        <p:spPr>
          <a:xfrm>
            <a:off x="6842595" y="681966"/>
            <a:ext cx="1336904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P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ut to </a:t>
            </a:r>
            <a:r>
              <a:rPr lang="en-US" sz="36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R</a:t>
            </a:r>
            <a:r>
              <a:rPr lang="en-US" sz="2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gency FB" panose="020B0604020202020204" pitchFamily="34" charset="0"/>
              </a:rPr>
              <a:t>est</a:t>
            </a:r>
            <a:endParaRPr lang="en-US" sz="4000" dirty="0">
              <a:solidFill>
                <a:schemeClr val="accent6">
                  <a:lumMod val="60000"/>
                  <a:lumOff val="40000"/>
                </a:schemeClr>
              </a:solidFill>
              <a:latin typeface="Agency FB" panose="020B0604020202020204" pitchFamily="34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E5D826-E882-4369-B959-184233F1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59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5357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3" grpId="0" animBg="1"/>
      <p:bldP spid="15" grpId="0" animBg="1"/>
      <p:bldP spid="20" grpId="0"/>
      <p:bldP spid="24" grpId="0"/>
      <p:bldP spid="30" grpId="0"/>
      <p:bldP spid="36" grpId="0"/>
      <p:bldP spid="44" grpId="0" animBg="1"/>
      <p:bldP spid="46" grpId="0" animBg="1"/>
      <p:bldP spid="47" grpId="0" animBg="1"/>
      <p:bldP spid="3" grpId="0"/>
      <p:bldP spid="7" grpId="0"/>
      <p:bldP spid="8" grpId="0"/>
      <p:bldP spid="3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34606" y="79398"/>
            <a:ext cx="205184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7200" dirty="0">
                <a:solidFill>
                  <a:schemeClr val="tx2"/>
                </a:solidFill>
              </a:rPr>
              <a:t>1202</a:t>
            </a:r>
          </a:p>
        </p:txBody>
      </p:sp>
      <p:pic>
        <p:nvPicPr>
          <p:cNvPr id="2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6DCF812A-448B-495C-9682-48B5DE62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93" y="993947"/>
            <a:ext cx="4788326" cy="38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14:cNvPr>
              <p14:cNvContentPartPr/>
              <p14:nvPr/>
            </p14:nvContentPartPr>
            <p14:xfrm>
              <a:off x="2907714" y="2623052"/>
              <a:ext cx="5027162" cy="55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712" y="2560052"/>
                <a:ext cx="5152805" cy="68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5EC28BD-9BA1-44C9-9F66-5313BCC2C315}"/>
              </a:ext>
            </a:extLst>
          </p:cNvPr>
          <p:cNvGrpSpPr/>
          <p:nvPr/>
        </p:nvGrpSpPr>
        <p:grpSpPr>
          <a:xfrm>
            <a:off x="-1771001" y="275844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9" name="Picture 8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39391B60-6B53-4635-8A39-5EB763399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14:cNvPr>
              <p14:cNvContentPartPr/>
              <p14:nvPr/>
            </p14:nvContentPartPr>
            <p14:xfrm>
              <a:off x="-1584469" y="2927937"/>
              <a:ext cx="483840" cy="272520"/>
            </p14:xfrm>
          </p:contentPart>
        </mc:Choice>
        <mc:Fallback xmlns="">
          <p:pic>
            <p:nvPicPr>
              <p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-1593109" y="2918937"/>
                <a:ext cx="501480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1D1EFD-E58A-4FAF-868F-A9097D679A81}"/>
              </a:ext>
            </a:extLst>
          </p:cNvPr>
          <p:cNvGrpSpPr/>
          <p:nvPr/>
        </p:nvGrpSpPr>
        <p:grpSpPr>
          <a:xfrm>
            <a:off x="3441840" y="1325520"/>
            <a:ext cx="4729320" cy="978840"/>
            <a:chOff x="3441840" y="1325520"/>
            <a:chExt cx="4729320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8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14:cNvPr>
                <p14:cNvContentPartPr/>
                <p14:nvPr/>
              </p14:nvContentPartPr>
              <p14:xfrm>
                <a:off x="7924200" y="205704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7888560" y="20210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14:cNvPr>
                <p14:cNvContentPartPr/>
                <p14:nvPr/>
              </p14:nvContentPartPr>
              <p14:xfrm>
                <a:off x="5584920" y="1385640"/>
                <a:ext cx="2586240" cy="65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49280" y="1349640"/>
                  <a:ext cx="265788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14:cNvPr>
                <p14:cNvContentPartPr/>
                <p14:nvPr/>
              </p14:nvContentPartPr>
              <p14:xfrm>
                <a:off x="3441840" y="1325520"/>
                <a:ext cx="2395080" cy="97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406195" y="1289507"/>
                  <a:ext cx="2466731" cy="10505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14:cNvPr>
              <p14:cNvContentPartPr/>
              <p14:nvPr/>
            </p14:nvContentPartPr>
            <p14:xfrm>
              <a:off x="6475200" y="1949039"/>
              <a:ext cx="1710000" cy="47206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39200" y="1913031"/>
                <a:ext cx="1781640" cy="54372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F3DF7-4DA5-412D-92C5-24CA96D5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3A9A-4EC8-483C-B292-93B945D8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64079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97DF-BD94-4450-A8C3-289260166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DB487A-96DD-487B-A720-EE20C7280A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according to functional specifications and technical interfaces</a:t>
            </a:r>
          </a:p>
          <a:p>
            <a:r>
              <a:rPr lang="en-US" dirty="0"/>
              <a:t>proven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4CBDE3-900D-4E36-A701-B85F45721D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457244-707D-4FC8-869C-1B331F072812}"/>
              </a:ext>
            </a:extLst>
          </p:cNvPr>
          <p:cNvSpPr/>
          <p:nvPr/>
        </p:nvSpPr>
        <p:spPr>
          <a:xfrm>
            <a:off x="2510161" y="2126827"/>
            <a:ext cx="5583971" cy="21999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dirty="0" err="1"/>
              <a:t>Working</a:t>
            </a:r>
            <a:r>
              <a:rPr lang="nl-NL" sz="4000" dirty="0"/>
              <a:t> Software</a:t>
            </a:r>
            <a:endParaRPr lang="en-NL" sz="40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F7DA6-94F3-429F-84A3-FF3754B0D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60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80649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Where Should We Draw the Line Between Rejecting and Embracing Black Box AI?">
            <a:extLst>
              <a:ext uri="{FF2B5EF4-FFF2-40B4-BE49-F238E27FC236}">
                <a16:creationId xmlns:a16="http://schemas.microsoft.com/office/drawing/2014/main" id="{C0AD2E80-1CD0-4D29-BBA8-D23A0964E5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04F1D6A-8F11-4EA2-90CC-B1348CF37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Behavior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BA6FC6-9FDC-4C3D-BCB9-512723DD18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1960322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The required behavior as experienced from the outside</a:t>
            </a:r>
            <a:br>
              <a:rPr lang="en-US" dirty="0">
                <a:solidFill>
                  <a:schemeClr val="bg1">
                    <a:lumMod val="85000"/>
                  </a:schemeClr>
                </a:solidFill>
              </a:rPr>
            </a:br>
            <a:endParaRPr 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specify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document</a:t>
            </a:r>
          </a:p>
          <a:p>
            <a:pPr lvl="1"/>
            <a:r>
              <a:rPr lang="en-US" dirty="0">
                <a:solidFill>
                  <a:schemeClr val="bg1">
                    <a:lumMod val="85000"/>
                  </a:schemeClr>
                </a:solidFill>
              </a:rPr>
              <a:t>verify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0F39B2-4D6E-4C9F-9825-5A1DD16718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88600F-5185-4728-8A58-BB6FD062EACC}"/>
              </a:ext>
            </a:extLst>
          </p:cNvPr>
          <p:cNvSpPr/>
          <p:nvPr/>
        </p:nvSpPr>
        <p:spPr>
          <a:xfrm>
            <a:off x="4884564" y="4463630"/>
            <a:ext cx="2161019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Functional</a:t>
            </a:r>
            <a:r>
              <a:rPr lang="nl-NL" sz="1013" dirty="0"/>
              <a:t> </a:t>
            </a:r>
            <a:r>
              <a:rPr lang="nl-NL" sz="1013" dirty="0" err="1"/>
              <a:t>Specification</a:t>
            </a:r>
            <a:endParaRPr lang="nl-NL" sz="1013" dirty="0"/>
          </a:p>
          <a:p>
            <a:pPr algn="ctr"/>
            <a:r>
              <a:rPr lang="nl-NL" sz="1013" dirty="0" err="1"/>
              <a:t>Behavior</a:t>
            </a:r>
            <a:r>
              <a:rPr lang="nl-NL" sz="1013" dirty="0"/>
              <a:t> test</a:t>
            </a:r>
            <a:endParaRPr lang="en-NL" sz="1013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D49FAB7-9708-409B-A54C-CEDB839DEAEF}"/>
              </a:ext>
            </a:extLst>
          </p:cNvPr>
          <p:cNvSpPr/>
          <p:nvPr/>
        </p:nvSpPr>
        <p:spPr>
          <a:xfrm>
            <a:off x="5483807" y="39339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pic>
        <p:nvPicPr>
          <p:cNvPr id="7" name="Content Placeholder 30" descr="Group">
            <a:extLst>
              <a:ext uri="{FF2B5EF4-FFF2-40B4-BE49-F238E27FC236}">
                <a16:creationId xmlns:a16="http://schemas.microsoft.com/office/drawing/2014/main" id="{FC1233F6-8B49-4265-90E4-55B98701E0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961142" y="4356914"/>
            <a:ext cx="449343" cy="449343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FA8BE0-A393-4D39-BBF6-2777EE25BE9E}"/>
              </a:ext>
            </a:extLst>
          </p:cNvPr>
          <p:cNvCxnSpPr/>
          <p:nvPr/>
        </p:nvCxnSpPr>
        <p:spPr>
          <a:xfrm>
            <a:off x="4596705" y="439101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04726F0-A60F-4A35-B257-C6FFDE8556D0}"/>
              </a:ext>
            </a:extLst>
          </p:cNvPr>
          <p:cNvSpPr txBox="1"/>
          <p:nvPr/>
        </p:nvSpPr>
        <p:spPr>
          <a:xfrm>
            <a:off x="8457452" y="4364516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Team</a:t>
            </a:r>
            <a:endParaRPr lang="en-NL" sz="1013" i="1" dirty="0"/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07B63BA1-5AC2-4710-984B-8DB16AF443AC}"/>
              </a:ext>
            </a:extLst>
          </p:cNvPr>
          <p:cNvSpPr/>
          <p:nvPr/>
        </p:nvSpPr>
        <p:spPr>
          <a:xfrm>
            <a:off x="3412253" y="4194559"/>
            <a:ext cx="1113503" cy="392906"/>
          </a:xfrm>
          <a:prstGeom prst="horizontalScroll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>
                <a:solidFill>
                  <a:schemeClr val="accent4">
                    <a:lumMod val="75000"/>
                  </a:schemeClr>
                </a:solidFill>
              </a:rPr>
              <a:t>DoR</a:t>
            </a:r>
            <a:endParaRPr lang="en-U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6A7BA1D-32C2-4B76-8AF0-84134AD698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61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3643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ooter Placeholder 1">
            <a:extLst>
              <a:ext uri="{FF2B5EF4-FFF2-40B4-BE49-F238E27FC236}">
                <a16:creationId xmlns:a16="http://schemas.microsoft.com/office/drawing/2014/main" id="{A79A21F1-4970-4978-B487-41364565A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514D0E5-0383-42C3-A758-9ADF6721D8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Unit Test</a:t>
            </a:r>
          </a:p>
        </p:txBody>
      </p:sp>
      <p:pic>
        <p:nvPicPr>
          <p:cNvPr id="60418" name="Picture 2" descr="A Business Used to be a Black Box. Now it's a Glass Box. | by David Mattin  | Medium">
            <a:extLst>
              <a:ext uri="{FF2B5EF4-FFF2-40B4-BE49-F238E27FC236}">
                <a16:creationId xmlns:a16="http://schemas.microsoft.com/office/drawing/2014/main" id="{6FD80A4A-F612-41D2-83BF-58E7E48EE15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99" b="10503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ADB510DE-7876-49BF-A6F5-9908E5F65372}"/>
              </a:ext>
            </a:extLst>
          </p:cNvPr>
          <p:cNvSpPr txBox="1">
            <a:spLocks/>
          </p:cNvSpPr>
          <p:nvPr/>
        </p:nvSpPr>
        <p:spPr>
          <a:xfrm>
            <a:off x="83395" y="882001"/>
            <a:ext cx="6623999" cy="3780000"/>
          </a:xfrm>
          <a:prstGeom prst="rect">
            <a:avLst/>
          </a:prstGeom>
        </p:spPr>
        <p:txBody>
          <a:bodyPr/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Verify behavior of</a:t>
            </a:r>
          </a:p>
          <a:p>
            <a:pPr lvl="1"/>
            <a:r>
              <a:rPr lang="en-US" dirty="0"/>
              <a:t>APIs &amp; Interfaces</a:t>
            </a:r>
          </a:p>
          <a:p>
            <a:pPr lvl="1"/>
            <a:r>
              <a:rPr lang="en-US" dirty="0"/>
              <a:t>Reusable elements</a:t>
            </a:r>
          </a:p>
          <a:p>
            <a:pPr lvl="1"/>
            <a:r>
              <a:rPr lang="en-US" dirty="0"/>
              <a:t>Algorithms</a:t>
            </a:r>
          </a:p>
          <a:p>
            <a:pPr lvl="1"/>
            <a:endParaRPr lang="en-US" dirty="0"/>
          </a:p>
          <a:p>
            <a:r>
              <a:rPr lang="en-US" dirty="0"/>
              <a:t>Aspects</a:t>
            </a:r>
          </a:p>
          <a:p>
            <a:pPr lvl="1"/>
            <a:r>
              <a:rPr lang="en-US" dirty="0"/>
              <a:t>Functionality</a:t>
            </a:r>
          </a:p>
          <a:p>
            <a:pPr lvl="1"/>
            <a:r>
              <a:rPr lang="en-US" dirty="0"/>
              <a:t>Non Functionality</a:t>
            </a:r>
          </a:p>
          <a:p>
            <a:pPr lvl="1"/>
            <a:r>
              <a:rPr lang="en-US" dirty="0"/>
              <a:t>Happy &amp; Non-Happy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not: dependencies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777EA8-D9E8-4A4C-B23E-8C644314EB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7473856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FFAC2F-F3F2-46B1-A206-AD4EFCC953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Test is many things</a:t>
            </a:r>
          </a:p>
        </p:txBody>
      </p:sp>
      <p:sp>
        <p:nvSpPr>
          <p:cNvPr id="10" name="Footer Placeholder 3">
            <a:extLst>
              <a:ext uri="{FF2B5EF4-FFF2-40B4-BE49-F238E27FC236}">
                <a16:creationId xmlns:a16="http://schemas.microsoft.com/office/drawing/2014/main" id="{B5D2CF8B-CBD3-4CE9-81A4-994D34181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2D1E0E1E-D444-43EB-87DF-D981FB9931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716638"/>
              </p:ext>
            </p:extLst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1442" name="Picture 2" descr="HOW TO CARRY OUT A FINAL TEST ON A MACHINE TOOL - Flexible Production">
            <a:extLst>
              <a:ext uri="{FF2B5EF4-FFF2-40B4-BE49-F238E27FC236}">
                <a16:creationId xmlns:a16="http://schemas.microsoft.com/office/drawing/2014/main" id="{C8BF5819-D319-45D5-9F2F-5935CD133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360" y="164116"/>
            <a:ext cx="2651375" cy="1991614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95D011F-3040-45DC-BF38-8C8170197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84657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5FF3768D-0B61-4FBD-917A-E0528B558E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66BC52-114C-4447-80C2-9A9A4E918D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853700"/>
            <a:ext cx="3744000" cy="3706723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creates the test?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and at what time?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(or what?) executes the test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at what moment | trigger?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what is the outcome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Who checks on the tests?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specification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code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[real world] condition coverage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timely execution of test and handling of result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948A20B1-E132-409C-A5AA-AC79154D3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9218" name="Picture 2" descr="Wall sticker Quis custodiet ipsos custodes | MuralDecal.com">
            <a:extLst>
              <a:ext uri="{FF2B5EF4-FFF2-40B4-BE49-F238E27FC236}">
                <a16:creationId xmlns:a16="http://schemas.microsoft.com/office/drawing/2014/main" id="{DDBF689B-39F6-4F53-AD70-87915FAAF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39000" y="810001"/>
            <a:ext cx="351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6D62301-C583-4121-86B7-AB25E3634D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2283667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139D445D-382C-4F64-8BC6-E99047BD86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Definition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D7BCA76-8C6C-45FA-AB96-A9FE8785A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functional specifications </a:t>
            </a:r>
            <a:br>
              <a:rPr lang="en-US" sz="1600" dirty="0"/>
            </a:br>
            <a:r>
              <a:rPr lang="en-US" sz="1600" dirty="0"/>
              <a:t>clear, unambiguous and understood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boundary conditions, non happy cases and exceptional situations are covered in specifications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non-functional requirements are clear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business value of feature is defined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600" dirty="0"/>
              <a:t>TCO budget is specified</a:t>
            </a:r>
            <a:br>
              <a:rPr lang="en-US" sz="1600" dirty="0"/>
            </a:br>
            <a:endParaRPr lang="en-US" sz="1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644C990-CF38-4AE0-A69F-0D601DD5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10242" name="Picture 2" descr="Ready | Netflix">
            <a:extLst>
              <a:ext uri="{FF2B5EF4-FFF2-40B4-BE49-F238E27FC236}">
                <a16:creationId xmlns:a16="http://schemas.microsoft.com/office/drawing/2014/main" id="{A9510798-E4C3-42CA-BF32-5D46AE6973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608751"/>
            <a:ext cx="4500000" cy="191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A8260D8-7999-41FC-9D43-852D88FEA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800016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DE745E-7B87-4239-99E7-96DCBB661C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Test Trophy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C2F58-B16C-45C5-B00E-C35CAAB10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09EF39-AACA-466D-9C0C-5397AD1412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712" y="810001"/>
            <a:ext cx="3448575" cy="3510000"/>
          </a:xfrm>
          <a:prstGeom prst="rect">
            <a:avLst/>
          </a:prstGeom>
          <a:noFill/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06C189A-44D1-419A-A9A4-A8B1E759985D}"/>
              </a:ext>
            </a:extLst>
          </p:cNvPr>
          <p:cNvSpPr/>
          <p:nvPr/>
        </p:nvSpPr>
        <p:spPr>
          <a:xfrm>
            <a:off x="6342053" y="420329"/>
            <a:ext cx="1031891" cy="389672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Live</a:t>
            </a: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353CB3D1-0E03-4C31-B3FA-96FF136E8AF9}"/>
              </a:ext>
            </a:extLst>
          </p:cNvPr>
          <p:cNvSpPr/>
          <p:nvPr/>
        </p:nvSpPr>
        <p:spPr>
          <a:xfrm>
            <a:off x="7417416" y="74762"/>
            <a:ext cx="220050" cy="223572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loud 8">
            <a:extLst>
              <a:ext uri="{FF2B5EF4-FFF2-40B4-BE49-F238E27FC236}">
                <a16:creationId xmlns:a16="http://schemas.microsoft.com/office/drawing/2014/main" id="{A52EE24E-7ECD-4007-902E-0050ADE7EF0E}"/>
              </a:ext>
            </a:extLst>
          </p:cNvPr>
          <p:cNvSpPr/>
          <p:nvPr/>
        </p:nvSpPr>
        <p:spPr>
          <a:xfrm>
            <a:off x="7121671" y="155467"/>
            <a:ext cx="222328" cy="4596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466" name="Picture 2" descr="Amazon.com: 12&quot; Treasure Chest: Office Products">
            <a:extLst>
              <a:ext uri="{FF2B5EF4-FFF2-40B4-BE49-F238E27FC236}">
                <a16:creationId xmlns:a16="http://schemas.microsoft.com/office/drawing/2014/main" id="{70C16515-0801-44D8-AAB3-388424B0A09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3424" y="1159951"/>
            <a:ext cx="3120314" cy="2823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croll: Horizontal 6">
            <a:extLst>
              <a:ext uri="{FF2B5EF4-FFF2-40B4-BE49-F238E27FC236}">
                <a16:creationId xmlns:a16="http://schemas.microsoft.com/office/drawing/2014/main" id="{B04D7D7D-12B5-41FC-967E-A0EDC0D4B43F}"/>
              </a:ext>
            </a:extLst>
          </p:cNvPr>
          <p:cNvSpPr/>
          <p:nvPr/>
        </p:nvSpPr>
        <p:spPr>
          <a:xfrm>
            <a:off x="1585732" y="1968404"/>
            <a:ext cx="1687010" cy="503999"/>
          </a:xfrm>
          <a:prstGeom prst="horizontalScroll">
            <a:avLst/>
          </a:prstGeom>
          <a:solidFill>
            <a:schemeClr val="accent3">
              <a:lumMod val="20000"/>
              <a:lumOff val="80000"/>
            </a:schemeClr>
          </a:solidFill>
          <a:scene3d>
            <a:camera prst="perspectiveHeroicExtremeLeftFacing"/>
            <a:lightRig rig="threePt" dir="t"/>
          </a:scene3d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Brush Script MT" panose="03060802040406070304" pitchFamily="66" charset="0"/>
              </a:rPr>
              <a:t>Test Data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FF09F5-D883-49DE-B979-1D2F25D229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7310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2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9" grpId="0" animBg="1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55B-6472-4F51-A58D-85D4E521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Types of Tests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FAF05-CFBD-468C-9CBA-B5ED5AD1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9A35744-22B1-49A8-8CF3-F50ECA1A4C97}"/>
              </a:ext>
            </a:extLst>
          </p:cNvPr>
          <p:cNvSpPr/>
          <p:nvPr/>
        </p:nvSpPr>
        <p:spPr>
          <a:xfrm>
            <a:off x="1252799" y="792000"/>
            <a:ext cx="7156801" cy="828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ISOLATION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B480-AED5-44BD-B0C5-AA76C26E0094}"/>
              </a:ext>
            </a:extLst>
          </p:cNvPr>
          <p:cNvSpPr txBox="1"/>
          <p:nvPr/>
        </p:nvSpPr>
        <p:spPr>
          <a:xfrm>
            <a:off x="543727" y="1105972"/>
            <a:ext cx="3815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more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C44D1-3B9D-4CBE-85C5-F3DB267D65FE}"/>
              </a:ext>
            </a:extLst>
          </p:cNvPr>
          <p:cNvSpPr txBox="1"/>
          <p:nvPr/>
        </p:nvSpPr>
        <p:spPr>
          <a:xfrm>
            <a:off x="8546399" y="1105971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less</a:t>
            </a:r>
            <a:endParaRPr lang="en-NL" sz="13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D83E9-B203-45D0-98ED-6E16972B8549}"/>
              </a:ext>
            </a:extLst>
          </p:cNvPr>
          <p:cNvSpPr/>
          <p:nvPr/>
        </p:nvSpPr>
        <p:spPr>
          <a:xfrm>
            <a:off x="1922400" y="2028558"/>
            <a:ext cx="2253600" cy="447750"/>
          </a:xfrm>
          <a:prstGeom prst="roundRect">
            <a:avLst/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Unit Test</a:t>
            </a:r>
          </a:p>
          <a:p>
            <a:pPr algn="ctr"/>
            <a:endParaRPr lang="en-N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2BAFB3-6FE2-4D3E-BC7A-887C704FF623}"/>
              </a:ext>
            </a:extLst>
          </p:cNvPr>
          <p:cNvSpPr/>
          <p:nvPr/>
        </p:nvSpPr>
        <p:spPr>
          <a:xfrm>
            <a:off x="3455998" y="2470457"/>
            <a:ext cx="2642402" cy="146160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Integration Test</a:t>
            </a:r>
            <a:endParaRPr lang="en-NL" sz="16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7225B5-895A-4912-B945-1D0954C81F14}"/>
              </a:ext>
            </a:extLst>
          </p:cNvPr>
          <p:cNvSpPr/>
          <p:nvPr/>
        </p:nvSpPr>
        <p:spPr>
          <a:xfrm>
            <a:off x="5601600" y="3523501"/>
            <a:ext cx="2498400" cy="918900"/>
          </a:xfrm>
          <a:prstGeom prst="roundRect">
            <a:avLst/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 </a:t>
            </a:r>
            <a:r>
              <a:rPr lang="nl-NL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Test</a:t>
            </a:r>
          </a:p>
          <a:p>
            <a:pPr algn="ctr"/>
            <a:endParaRPr lang="en-N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E72DB-65F3-4B90-895E-17200C95A339}"/>
              </a:ext>
            </a:extLst>
          </p:cNvPr>
          <p:cNvSpPr txBox="1"/>
          <p:nvPr/>
        </p:nvSpPr>
        <p:spPr>
          <a:xfrm>
            <a:off x="2023200" y="2240253"/>
            <a:ext cx="4873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isolated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1CDC8-F8BB-4041-BF33-32A0A2DC0269}"/>
              </a:ext>
            </a:extLst>
          </p:cNvPr>
          <p:cNvSpPr txBox="1"/>
          <p:nvPr/>
        </p:nvSpPr>
        <p:spPr>
          <a:xfrm>
            <a:off x="3183122" y="2233060"/>
            <a:ext cx="93455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sociable</a:t>
            </a:r>
            <a:r>
              <a:rPr lang="nl-NL" sz="11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wired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987512-22D4-456D-AAE1-9EFB7D0DA7C2}"/>
              </a:ext>
            </a:extLst>
          </p:cNvPr>
          <p:cNvSpPr/>
          <p:nvPr/>
        </p:nvSpPr>
        <p:spPr>
          <a:xfrm>
            <a:off x="1350040" y="3369383"/>
            <a:ext cx="1346319" cy="5040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Static</a:t>
            </a:r>
            <a:r>
              <a:rPr lang="nl-NL" sz="1600" dirty="0"/>
              <a:t> Code Analysis</a:t>
            </a:r>
            <a:endParaRPr lang="en-NL" sz="160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E98EB688-5791-4B34-B59B-16CE884161CD}"/>
              </a:ext>
            </a:extLst>
          </p:cNvPr>
          <p:cNvSpPr/>
          <p:nvPr/>
        </p:nvSpPr>
        <p:spPr>
          <a:xfrm>
            <a:off x="6681600" y="3997790"/>
            <a:ext cx="2161355" cy="918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Smoke</a:t>
            </a:r>
            <a:r>
              <a:rPr lang="nl-NL" sz="1600" dirty="0"/>
              <a:t> Test | Health Check </a:t>
            </a:r>
          </a:p>
          <a:p>
            <a:pPr algn="ctr"/>
            <a:r>
              <a:rPr lang="nl-NL" sz="1600" dirty="0"/>
              <a:t>Chaos Test</a:t>
            </a:r>
            <a:endParaRPr lang="en-NL" sz="16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1126A14-8527-43E1-A8E6-D04F979037B0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50397" y="202895"/>
            <a:ext cx="886436" cy="903076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A2D83DB-372D-45B4-BF7A-E656A52BC467}"/>
              </a:ext>
            </a:extLst>
          </p:cNvPr>
          <p:cNvSpPr/>
          <p:nvPr/>
        </p:nvSpPr>
        <p:spPr>
          <a:xfrm>
            <a:off x="3862322" y="45488"/>
            <a:ext cx="462586" cy="172075"/>
          </a:xfrm>
          <a:prstGeom prst="ellipse">
            <a:avLst/>
          </a:prstGeom>
          <a:solidFill>
            <a:srgbClr val="FF0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Live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087E0C-F919-440C-9F88-CAC9766DF5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939965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AD55B-6472-4F51-A58D-85D4E5211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Types of Tests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1FAF05-CFBD-468C-9CBA-B5ED5AD135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5" name="Arrow: Left-Right 4">
            <a:extLst>
              <a:ext uri="{FF2B5EF4-FFF2-40B4-BE49-F238E27FC236}">
                <a16:creationId xmlns:a16="http://schemas.microsoft.com/office/drawing/2014/main" id="{49A35744-22B1-49A8-8CF3-F50ECA1A4C97}"/>
              </a:ext>
            </a:extLst>
          </p:cNvPr>
          <p:cNvSpPr/>
          <p:nvPr/>
        </p:nvSpPr>
        <p:spPr>
          <a:xfrm>
            <a:off x="1252799" y="792000"/>
            <a:ext cx="7156801" cy="8280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ISOLATION</a:t>
            </a:r>
            <a:endParaRPr lang="en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05B480-AED5-44BD-B0C5-AA76C26E0094}"/>
              </a:ext>
            </a:extLst>
          </p:cNvPr>
          <p:cNvSpPr txBox="1"/>
          <p:nvPr/>
        </p:nvSpPr>
        <p:spPr>
          <a:xfrm>
            <a:off x="543727" y="1105972"/>
            <a:ext cx="3815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more</a:t>
            </a:r>
            <a:endParaRPr lang="en-NL" sz="13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7C44D1-3B9D-4CBE-85C5-F3DB267D65FE}"/>
              </a:ext>
            </a:extLst>
          </p:cNvPr>
          <p:cNvSpPr txBox="1"/>
          <p:nvPr/>
        </p:nvSpPr>
        <p:spPr>
          <a:xfrm>
            <a:off x="8546399" y="1105971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less</a:t>
            </a:r>
            <a:endParaRPr lang="en-NL" sz="1300" dirty="0" err="1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2B6D83E9-B203-45D0-98ED-6E16972B8549}"/>
              </a:ext>
            </a:extLst>
          </p:cNvPr>
          <p:cNvSpPr/>
          <p:nvPr/>
        </p:nvSpPr>
        <p:spPr>
          <a:xfrm>
            <a:off x="1922400" y="2028558"/>
            <a:ext cx="2253600" cy="447750"/>
          </a:xfrm>
          <a:prstGeom prst="roundRect">
            <a:avLst/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Unit Test</a:t>
            </a:r>
          </a:p>
          <a:p>
            <a:pPr algn="ctr"/>
            <a:endParaRPr lang="en-NL" sz="1600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2BAFB3-6FE2-4D3E-BC7A-887C704FF623}"/>
              </a:ext>
            </a:extLst>
          </p:cNvPr>
          <p:cNvSpPr/>
          <p:nvPr/>
        </p:nvSpPr>
        <p:spPr>
          <a:xfrm>
            <a:off x="3455998" y="2470457"/>
            <a:ext cx="2642402" cy="1461601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/>
              <a:t>Integration Test</a:t>
            </a:r>
            <a:endParaRPr lang="en-NL" sz="1600" dirty="0"/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3F150FAB-5FED-407E-8DB7-0274FAC2C7CE}"/>
              </a:ext>
            </a:extLst>
          </p:cNvPr>
          <p:cNvSpPr/>
          <p:nvPr/>
        </p:nvSpPr>
        <p:spPr>
          <a:xfrm>
            <a:off x="1713600" y="2763178"/>
            <a:ext cx="796913" cy="342230"/>
          </a:xfrm>
          <a:prstGeom prst="wedgeRectCallout">
            <a:avLst>
              <a:gd name="adj1" fmla="val -3536"/>
              <a:gd name="adj2" fmla="val -157135"/>
            </a:avLst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/>
              <a:t>single unit, </a:t>
            </a:r>
            <a:r>
              <a:rPr lang="nl-NL" sz="700" i="1" dirty="0" err="1"/>
              <a:t>all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 </a:t>
            </a:r>
            <a:endParaRPr lang="en-NL" sz="700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07225B5-895A-4912-B945-1D0954C81F14}"/>
              </a:ext>
            </a:extLst>
          </p:cNvPr>
          <p:cNvSpPr/>
          <p:nvPr/>
        </p:nvSpPr>
        <p:spPr>
          <a:xfrm>
            <a:off x="5601600" y="3523501"/>
            <a:ext cx="2498400" cy="918900"/>
          </a:xfrm>
          <a:prstGeom prst="roundRect">
            <a:avLst/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End </a:t>
            </a:r>
            <a:r>
              <a:rPr lang="nl-NL" sz="16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Test</a:t>
            </a:r>
          </a:p>
          <a:p>
            <a:pPr algn="ctr"/>
            <a:endParaRPr lang="en-NL" sz="16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6E72DB-65F3-4B90-895E-17200C95A339}"/>
              </a:ext>
            </a:extLst>
          </p:cNvPr>
          <p:cNvSpPr txBox="1"/>
          <p:nvPr/>
        </p:nvSpPr>
        <p:spPr>
          <a:xfrm>
            <a:off x="2023200" y="2240253"/>
            <a:ext cx="48731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isolated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C1CDC8-F8BB-4041-BF33-32A0A2DC0269}"/>
              </a:ext>
            </a:extLst>
          </p:cNvPr>
          <p:cNvSpPr txBox="1"/>
          <p:nvPr/>
        </p:nvSpPr>
        <p:spPr>
          <a:xfrm>
            <a:off x="3183122" y="2233060"/>
            <a:ext cx="93455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sociable</a:t>
            </a:r>
            <a:r>
              <a:rPr lang="nl-NL" sz="1100" dirty="0">
                <a:solidFill>
                  <a:schemeClr val="bg1">
                    <a:lumMod val="95000"/>
                  </a:schemeClr>
                </a:solidFill>
              </a:rPr>
              <a:t>/ </a:t>
            </a:r>
            <a:r>
              <a:rPr lang="nl-NL" sz="1100" dirty="0" err="1">
                <a:solidFill>
                  <a:schemeClr val="bg1">
                    <a:lumMod val="95000"/>
                  </a:schemeClr>
                </a:solidFill>
              </a:rPr>
              <a:t>wired</a:t>
            </a:r>
            <a:endParaRPr lang="en-NL" sz="1100" dirty="0" err="1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F0548CDB-6DE6-4971-A44B-630F4765719C}"/>
              </a:ext>
            </a:extLst>
          </p:cNvPr>
          <p:cNvSpPr/>
          <p:nvPr/>
        </p:nvSpPr>
        <p:spPr>
          <a:xfrm>
            <a:off x="4270800" y="1686328"/>
            <a:ext cx="1438800" cy="342230"/>
          </a:xfrm>
          <a:prstGeom prst="wedgeRectCallout">
            <a:avLst>
              <a:gd name="adj1" fmla="val -70953"/>
              <a:gd name="adj2" fmla="val 124781"/>
            </a:avLst>
          </a:prstGeom>
          <a:solidFill>
            <a:srgbClr val="7D0F0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/>
              <a:t>Unit </a:t>
            </a:r>
            <a:r>
              <a:rPr lang="nl-NL" sz="700" dirty="0" err="1"/>
              <a:t>and</a:t>
            </a:r>
            <a:r>
              <a:rPr lang="nl-NL" sz="700" dirty="0"/>
              <a:t> (most of) </a:t>
            </a:r>
            <a:r>
              <a:rPr lang="nl-NL" sz="700" dirty="0" err="1"/>
              <a:t>its</a:t>
            </a:r>
            <a:r>
              <a:rPr lang="nl-NL" sz="700" dirty="0"/>
              <a:t> </a:t>
            </a:r>
            <a:r>
              <a:rPr lang="nl-NL" sz="700" dirty="0" err="1"/>
              <a:t>internal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; </a:t>
            </a:r>
            <a:r>
              <a:rPr lang="nl-NL" sz="700" dirty="0" err="1"/>
              <a:t>external</a:t>
            </a:r>
            <a:r>
              <a:rPr lang="nl-NL" sz="700" dirty="0"/>
              <a:t> </a:t>
            </a:r>
            <a:r>
              <a:rPr lang="nl-NL" sz="700" dirty="0" err="1"/>
              <a:t>dependenices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 </a:t>
            </a:r>
            <a:endParaRPr lang="en-NL" sz="700" dirty="0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C001875-48AA-4763-A8BD-7604DF1D5C5E}"/>
              </a:ext>
            </a:extLst>
          </p:cNvPr>
          <p:cNvSpPr/>
          <p:nvPr/>
        </p:nvSpPr>
        <p:spPr>
          <a:xfrm>
            <a:off x="3443693" y="4045489"/>
            <a:ext cx="2015999" cy="266808"/>
          </a:xfrm>
          <a:prstGeom prst="wedgeRectCallout">
            <a:avLst>
              <a:gd name="adj1" fmla="val 16188"/>
              <a:gd name="adj2" fmla="val -169693"/>
            </a:avLst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 err="1"/>
              <a:t>Some</a:t>
            </a:r>
            <a:r>
              <a:rPr lang="nl-NL" sz="700" dirty="0"/>
              <a:t> </a:t>
            </a:r>
            <a:r>
              <a:rPr lang="nl-NL" sz="700" i="1" dirty="0" err="1"/>
              <a:t>external</a:t>
            </a:r>
            <a:r>
              <a:rPr lang="nl-NL" sz="700" dirty="0"/>
              <a:t> </a:t>
            </a:r>
            <a:r>
              <a:rPr lang="nl-NL" sz="700" dirty="0" err="1"/>
              <a:t>dependencies</a:t>
            </a:r>
            <a:r>
              <a:rPr lang="nl-NL" sz="700" dirty="0"/>
              <a:t> are </a:t>
            </a:r>
            <a:r>
              <a:rPr lang="nl-NL" sz="700" dirty="0" err="1"/>
              <a:t>mocked</a:t>
            </a:r>
            <a:r>
              <a:rPr lang="nl-NL" sz="700" dirty="0"/>
              <a:t>; </a:t>
            </a:r>
            <a:r>
              <a:rPr lang="nl-NL" sz="700" dirty="0" err="1"/>
              <a:t>all</a:t>
            </a:r>
            <a:r>
              <a:rPr lang="nl-NL" sz="700" dirty="0"/>
              <a:t> </a:t>
            </a:r>
            <a:r>
              <a:rPr lang="nl-NL" sz="700" dirty="0" err="1"/>
              <a:t>internal</a:t>
            </a:r>
            <a:r>
              <a:rPr lang="nl-NL" sz="700" dirty="0"/>
              <a:t> units are </a:t>
            </a:r>
            <a:r>
              <a:rPr lang="nl-NL" sz="700" dirty="0" err="1"/>
              <a:t>used</a:t>
            </a:r>
            <a:r>
              <a:rPr lang="nl-NL" sz="700" dirty="0"/>
              <a:t> </a:t>
            </a:r>
            <a:r>
              <a:rPr lang="nl-NL" sz="700" dirty="0" err="1"/>
              <a:t>unmocked</a:t>
            </a:r>
            <a:endParaRPr lang="en-NL" sz="700" dirty="0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1231A509-4DE2-4DB5-8512-6A71BC548036}"/>
              </a:ext>
            </a:extLst>
          </p:cNvPr>
          <p:cNvSpPr/>
          <p:nvPr/>
        </p:nvSpPr>
        <p:spPr>
          <a:xfrm>
            <a:off x="5515202" y="2678368"/>
            <a:ext cx="1915198" cy="722373"/>
          </a:xfrm>
          <a:prstGeom prst="wedgeRectCallout">
            <a:avLst>
              <a:gd name="adj1" fmla="val -7875"/>
              <a:gd name="adj2" fmla="val 99146"/>
            </a:avLst>
          </a:prstGeom>
          <a:solidFill>
            <a:srgbClr val="BF99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aka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Integration or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BroadStack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test: tests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include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unmocked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external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dependencies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parts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the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system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can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still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mocked</a:t>
            </a:r>
            <a:endParaRPr lang="nl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algn="ctr"/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When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used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runtime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– E2E tests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function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as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Smoke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Test/Health Check –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test health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interactions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at PaaS &amp; IaaS level</a:t>
            </a:r>
            <a:endParaRPr lang="en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5987512-22D4-456D-AAE1-9EFB7D0DA7C2}"/>
              </a:ext>
            </a:extLst>
          </p:cNvPr>
          <p:cNvSpPr/>
          <p:nvPr/>
        </p:nvSpPr>
        <p:spPr>
          <a:xfrm>
            <a:off x="1350040" y="3369383"/>
            <a:ext cx="1346319" cy="50400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Static</a:t>
            </a:r>
            <a:r>
              <a:rPr lang="nl-NL" sz="1600" dirty="0"/>
              <a:t> Code Analysis</a:t>
            </a:r>
            <a:endParaRPr lang="en-NL" sz="1600" dirty="0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6214A44-09BF-4528-B214-03E4B7CE38C8}"/>
              </a:ext>
            </a:extLst>
          </p:cNvPr>
          <p:cNvSpPr/>
          <p:nvPr/>
        </p:nvSpPr>
        <p:spPr>
          <a:xfrm>
            <a:off x="1609786" y="4092797"/>
            <a:ext cx="1692000" cy="241316"/>
          </a:xfrm>
          <a:prstGeom prst="wedgeRectCallout">
            <a:avLst>
              <a:gd name="adj1" fmla="val -18430"/>
              <a:gd name="adj2" fmla="val -166086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700" dirty="0" err="1"/>
              <a:t>Verify</a:t>
            </a:r>
            <a:r>
              <a:rPr lang="nl-NL" sz="700" dirty="0"/>
              <a:t> code </a:t>
            </a:r>
            <a:r>
              <a:rPr lang="nl-NL" sz="700" dirty="0" err="1"/>
              <a:t>quality</a:t>
            </a:r>
            <a:r>
              <a:rPr lang="nl-NL" sz="700" dirty="0"/>
              <a:t> guideline </a:t>
            </a:r>
            <a:r>
              <a:rPr lang="nl-NL" sz="700" dirty="0" err="1"/>
              <a:t>adherence</a:t>
            </a:r>
            <a:r>
              <a:rPr lang="nl-NL" sz="700" dirty="0"/>
              <a:t> – without running </a:t>
            </a:r>
            <a:r>
              <a:rPr lang="nl-NL" sz="700" dirty="0" err="1"/>
              <a:t>any</a:t>
            </a:r>
            <a:r>
              <a:rPr lang="nl-NL" sz="700" dirty="0"/>
              <a:t> code</a:t>
            </a:r>
            <a:endParaRPr lang="en-NL" sz="700" dirty="0">
              <a:solidFill>
                <a:schemeClr val="dk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C20AE5-5527-44C0-A5E8-63D44A029C3A}"/>
              </a:ext>
            </a:extLst>
          </p:cNvPr>
          <p:cNvSpPr txBox="1"/>
          <p:nvPr/>
        </p:nvSpPr>
        <p:spPr>
          <a:xfrm>
            <a:off x="134550" y="1500351"/>
            <a:ext cx="1520723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b="1" dirty="0"/>
              <a:t>More:</a:t>
            </a:r>
            <a:r>
              <a:rPr lang="nl-NL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Tests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Boundary</a:t>
            </a:r>
            <a:r>
              <a:rPr lang="nl-NL" sz="1100" dirty="0"/>
              <a:t> </a:t>
            </a:r>
            <a:r>
              <a:rPr lang="nl-NL" sz="1100" dirty="0" err="1"/>
              <a:t>Testing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Non-happy </a:t>
            </a:r>
            <a:r>
              <a:rPr lang="nl-NL" sz="1100" dirty="0" err="1"/>
              <a:t>flows</a:t>
            </a:r>
            <a:r>
              <a:rPr lang="nl-NL" sz="1100" dirty="0"/>
              <a:t> &amp; corner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Mocks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Maintenance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Refactoring</a:t>
            </a:r>
            <a:r>
              <a:rPr lang="nl-NL" sz="1100" dirty="0"/>
              <a:t> </a:t>
            </a:r>
            <a:r>
              <a:rPr lang="nl-NL" sz="1100" dirty="0" err="1"/>
              <a:t>Protection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Technical</a:t>
            </a:r>
          </a:p>
          <a:p>
            <a:endParaRPr lang="nl-NL" sz="1300" b="1" dirty="0"/>
          </a:p>
          <a:p>
            <a:endParaRPr lang="en-NL" sz="1300" dirty="0" err="1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20DEB2A-4C57-4B21-900F-8FB58C89B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7546" y="31500"/>
            <a:ext cx="1760908" cy="75680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AC44EB-01E8-4A6F-90BA-312FC767D4E8}"/>
              </a:ext>
            </a:extLst>
          </p:cNvPr>
          <p:cNvSpPr txBox="1"/>
          <p:nvPr/>
        </p:nvSpPr>
        <p:spPr>
          <a:xfrm>
            <a:off x="7479596" y="1587740"/>
            <a:ext cx="1760908" cy="22929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b="1" dirty="0"/>
              <a:t>More:</a:t>
            </a:r>
            <a:r>
              <a:rPr lang="nl-NL" sz="13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Functional</a:t>
            </a:r>
            <a:r>
              <a:rPr lang="nl-NL" sz="1100" dirty="0"/>
              <a:t> / </a:t>
            </a:r>
            <a:r>
              <a:rPr lang="nl-NL" sz="1100" dirty="0" err="1"/>
              <a:t>Specification</a:t>
            </a:r>
            <a:r>
              <a:rPr lang="nl-NL" sz="1100" dirty="0"/>
              <a:t> </a:t>
            </a:r>
            <a:r>
              <a:rPr lang="nl-NL" sz="1100" dirty="0" err="1"/>
              <a:t>driven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Confidence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Bugs </a:t>
            </a:r>
            <a:r>
              <a:rPr lang="nl-NL" sz="1100" dirty="0" err="1"/>
              <a:t>caught</a:t>
            </a:r>
            <a:endParaRPr lang="nl-NL" sz="11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Contract &amp; </a:t>
            </a:r>
            <a:r>
              <a:rPr lang="nl-NL" sz="1100" dirty="0" err="1"/>
              <a:t>Interaction</a:t>
            </a:r>
            <a:r>
              <a:rPr lang="nl-NL" sz="1100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REAL (</a:t>
            </a:r>
            <a:r>
              <a:rPr lang="nl-NL" sz="1100" dirty="0" err="1"/>
              <a:t>mocks</a:t>
            </a:r>
            <a:r>
              <a:rPr lang="nl-NL" sz="1100" dirty="0"/>
              <a:t> </a:t>
            </a:r>
            <a:r>
              <a:rPr lang="nl-NL" sz="1100" dirty="0" err="1"/>
              <a:t>poke</a:t>
            </a:r>
            <a:r>
              <a:rPr lang="nl-NL" sz="1100" dirty="0"/>
              <a:t> holes in </a:t>
            </a:r>
            <a:r>
              <a:rPr lang="nl-NL" sz="1100" dirty="0" err="1"/>
              <a:t>reality</a:t>
            </a:r>
            <a:r>
              <a:rPr lang="nl-NL" sz="11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Side effect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/>
              <a:t>Effort (per test)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sz="1100" dirty="0" err="1"/>
              <a:t>Execution</a:t>
            </a:r>
            <a:r>
              <a:rPr lang="nl-NL" sz="1100" dirty="0"/>
              <a:t> time</a:t>
            </a:r>
          </a:p>
          <a:p>
            <a:endParaRPr lang="nl-NL" sz="1300" b="1" dirty="0"/>
          </a:p>
          <a:p>
            <a:endParaRPr lang="en-NL" sz="1300" dirty="0" err="1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3B654ABE-D854-4200-A046-8205F68DA522}"/>
              </a:ext>
            </a:extLst>
          </p:cNvPr>
          <p:cNvSpPr/>
          <p:nvPr/>
        </p:nvSpPr>
        <p:spPr>
          <a:xfrm>
            <a:off x="4117673" y="4365322"/>
            <a:ext cx="2299618" cy="502520"/>
          </a:xfrm>
          <a:prstGeom prst="wedgeRectCallout">
            <a:avLst>
              <a:gd name="adj1" fmla="val 70321"/>
              <a:gd name="adj2" fmla="val 22399"/>
            </a:avLst>
          </a:prstGeom>
          <a:solidFill>
            <a:srgbClr val="84848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Tests in full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blown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environment (ACC, PROD); focus on (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continuous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) health – end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to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end availability of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connections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permissions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platform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and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infra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components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; focus on important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functional</a:t>
            </a:r>
            <a:r>
              <a:rPr lang="nl-NL" sz="7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nl-NL" sz="700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flows</a:t>
            </a:r>
            <a:endParaRPr lang="en-NL" sz="7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4969B-9077-4818-9226-7EF1DCE0B1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5230" y="58153"/>
            <a:ext cx="842078" cy="85788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579B67CE-04E3-4919-9208-501A494A82D8}"/>
              </a:ext>
            </a:extLst>
          </p:cNvPr>
          <p:cNvSpPr/>
          <p:nvPr/>
        </p:nvSpPr>
        <p:spPr>
          <a:xfrm>
            <a:off x="6681600" y="3997790"/>
            <a:ext cx="2161355" cy="9189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1600" dirty="0" err="1"/>
              <a:t>Smoke</a:t>
            </a:r>
            <a:r>
              <a:rPr lang="nl-NL" sz="1600" dirty="0"/>
              <a:t> Test | Health Check </a:t>
            </a:r>
          </a:p>
          <a:p>
            <a:pPr algn="ctr"/>
            <a:r>
              <a:rPr lang="nl-NL" sz="1600" dirty="0"/>
              <a:t>Chaos Test</a:t>
            </a:r>
            <a:endParaRPr lang="en-NL" sz="1600" dirty="0"/>
          </a:p>
        </p:txBody>
      </p:sp>
      <p:sp>
        <p:nvSpPr>
          <p:cNvPr id="20" name="Slide Number Placeholder 19">
            <a:extLst>
              <a:ext uri="{FF2B5EF4-FFF2-40B4-BE49-F238E27FC236}">
                <a16:creationId xmlns:a16="http://schemas.microsoft.com/office/drawing/2014/main" id="{E3E19468-F9DC-4F59-B4AD-9BA1BE615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2761190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159651-4F45-474A-A616-0B4D321BE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Types and Scopes of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CF6540-8EC5-471E-A926-AEA9194A0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Integration Test	</a:t>
            </a:r>
          </a:p>
          <a:p>
            <a:pPr lvl="1"/>
            <a:r>
              <a:rPr lang="en-US" dirty="0"/>
              <a:t>Only mocks at the far ends of the chains</a:t>
            </a:r>
          </a:p>
          <a:p>
            <a:r>
              <a:rPr lang="en-US" dirty="0"/>
              <a:t>Smoke Test/Health Check</a:t>
            </a:r>
          </a:p>
          <a:p>
            <a:pPr lvl="1"/>
            <a:r>
              <a:rPr lang="en-US" dirty="0"/>
              <a:t>Live environment, no mocks</a:t>
            </a:r>
          </a:p>
          <a:p>
            <a:pPr lvl="1"/>
            <a:r>
              <a:rPr lang="en-US" dirty="0"/>
              <a:t>Live test data set (with no business side effects)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5FAA48-5039-446F-BFD0-001BAED09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FA088118-7DDE-416D-B14F-DD8F285170CB}"/>
              </a:ext>
            </a:extLst>
          </p:cNvPr>
          <p:cNvSpPr/>
          <p:nvPr/>
        </p:nvSpPr>
        <p:spPr>
          <a:xfrm>
            <a:off x="4279774" y="3274284"/>
            <a:ext cx="1940331" cy="94719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System</a:t>
            </a:r>
          </a:p>
        </p:txBody>
      </p:sp>
      <p:sp>
        <p:nvSpPr>
          <p:cNvPr id="12" name="Flowchart: Magnetic Disk 11">
            <a:extLst>
              <a:ext uri="{FF2B5EF4-FFF2-40B4-BE49-F238E27FC236}">
                <a16:creationId xmlns:a16="http://schemas.microsoft.com/office/drawing/2014/main" id="{69FBD456-282B-434B-9E2A-890CF0E90297}"/>
              </a:ext>
            </a:extLst>
          </p:cNvPr>
          <p:cNvSpPr/>
          <p:nvPr/>
        </p:nvSpPr>
        <p:spPr>
          <a:xfrm>
            <a:off x="6572805" y="2977857"/>
            <a:ext cx="777691" cy="510540"/>
          </a:xfrm>
          <a:prstGeom prst="flowChartMagneticDisk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AFAF292A-FD20-4013-B795-43392CE3BA95}"/>
              </a:ext>
            </a:extLst>
          </p:cNvPr>
          <p:cNvSpPr/>
          <p:nvPr/>
        </p:nvSpPr>
        <p:spPr>
          <a:xfrm>
            <a:off x="6886249" y="3604262"/>
            <a:ext cx="774206" cy="331961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BA4F0A3D-1101-4A05-92CE-1298F2DAF5B4}"/>
              </a:ext>
            </a:extLst>
          </p:cNvPr>
          <p:cNvSpPr/>
          <p:nvPr/>
        </p:nvSpPr>
        <p:spPr>
          <a:xfrm>
            <a:off x="6002337" y="2614328"/>
            <a:ext cx="704937" cy="27034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81562468-110E-47BD-B441-E362D440E314}"/>
              </a:ext>
            </a:extLst>
          </p:cNvPr>
          <p:cNvSpPr/>
          <p:nvPr/>
        </p:nvSpPr>
        <p:spPr>
          <a:xfrm>
            <a:off x="6256260" y="4033682"/>
            <a:ext cx="650349" cy="2381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07F788B-9068-4FD1-A0CA-12417B680D84}"/>
              </a:ext>
            </a:extLst>
          </p:cNvPr>
          <p:cNvCxnSpPr>
            <a:stCxn id="5" idx="7"/>
          </p:cNvCxnSpPr>
          <p:nvPr/>
        </p:nvCxnSpPr>
        <p:spPr>
          <a:xfrm flipV="1">
            <a:off x="5935950" y="2884672"/>
            <a:ext cx="292052" cy="5283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518C900-7EEF-4583-8F04-887BD5D5D268}"/>
              </a:ext>
            </a:extLst>
          </p:cNvPr>
          <p:cNvCxnSpPr>
            <a:cxnSpLocks/>
          </p:cNvCxnSpPr>
          <p:nvPr/>
        </p:nvCxnSpPr>
        <p:spPr>
          <a:xfrm flipV="1">
            <a:off x="6172799" y="3473914"/>
            <a:ext cx="408635" cy="107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5DE41536-C24E-4115-9D2E-DF9473A987C3}"/>
              </a:ext>
            </a:extLst>
          </p:cNvPr>
          <p:cNvCxnSpPr>
            <a:cxnSpLocks/>
            <a:endCxn id="13" idx="2"/>
          </p:cNvCxnSpPr>
          <p:nvPr/>
        </p:nvCxnSpPr>
        <p:spPr>
          <a:xfrm flipV="1">
            <a:off x="6192138" y="3811738"/>
            <a:ext cx="694111" cy="57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FF05364A-FFF1-4449-87E7-CBD4D76F82A5}"/>
              </a:ext>
            </a:extLst>
          </p:cNvPr>
          <p:cNvCxnSpPr>
            <a:stCxn id="5" idx="5"/>
            <a:endCxn id="15" idx="1"/>
          </p:cNvCxnSpPr>
          <p:nvPr/>
        </p:nvCxnSpPr>
        <p:spPr>
          <a:xfrm>
            <a:off x="5935950" y="4082762"/>
            <a:ext cx="320310" cy="699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Picture 19">
            <a:extLst>
              <a:ext uri="{FF2B5EF4-FFF2-40B4-BE49-F238E27FC236}">
                <a16:creationId xmlns:a16="http://schemas.microsoft.com/office/drawing/2014/main" id="{4136D701-3283-4BED-82C5-FD39E3DDA4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43999" y="188380"/>
            <a:ext cx="1184997" cy="120724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DD4BD549-1B8B-4725-AF06-C9D01B98E3BF}"/>
              </a:ext>
            </a:extLst>
          </p:cNvPr>
          <p:cNvSpPr/>
          <p:nvPr/>
        </p:nvSpPr>
        <p:spPr>
          <a:xfrm>
            <a:off x="1017447" y="3424082"/>
            <a:ext cx="1276441" cy="60960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Smoketest</a:t>
            </a:r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B4E5DA8-E58F-41E4-8F32-656E0D204E5C}"/>
              </a:ext>
            </a:extLst>
          </p:cNvPr>
          <p:cNvCxnSpPr>
            <a:cxnSpLocks/>
            <a:stCxn id="21" idx="3"/>
            <a:endCxn id="5" idx="2"/>
          </p:cNvCxnSpPr>
          <p:nvPr/>
        </p:nvCxnSpPr>
        <p:spPr>
          <a:xfrm>
            <a:off x="2293888" y="3728882"/>
            <a:ext cx="1985886" cy="189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loud 24">
            <a:extLst>
              <a:ext uri="{FF2B5EF4-FFF2-40B4-BE49-F238E27FC236}">
                <a16:creationId xmlns:a16="http://schemas.microsoft.com/office/drawing/2014/main" id="{57836AEF-DAC1-4CA6-BFBB-01B99EAB0AE3}"/>
              </a:ext>
            </a:extLst>
          </p:cNvPr>
          <p:cNvSpPr/>
          <p:nvPr/>
        </p:nvSpPr>
        <p:spPr>
          <a:xfrm>
            <a:off x="1135380" y="2884672"/>
            <a:ext cx="292052" cy="696910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loud 25">
            <a:extLst>
              <a:ext uri="{FF2B5EF4-FFF2-40B4-BE49-F238E27FC236}">
                <a16:creationId xmlns:a16="http://schemas.microsoft.com/office/drawing/2014/main" id="{D580FD6A-CC62-4766-AC59-96DAD47D9D99}"/>
              </a:ext>
            </a:extLst>
          </p:cNvPr>
          <p:cNvSpPr/>
          <p:nvPr/>
        </p:nvSpPr>
        <p:spPr>
          <a:xfrm>
            <a:off x="1613855" y="3183148"/>
            <a:ext cx="222328" cy="45969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hought Bubble: Cloud 27">
            <a:extLst>
              <a:ext uri="{FF2B5EF4-FFF2-40B4-BE49-F238E27FC236}">
                <a16:creationId xmlns:a16="http://schemas.microsoft.com/office/drawing/2014/main" id="{9DF69801-41EF-475C-A9C5-B9CAB1743019}"/>
              </a:ext>
            </a:extLst>
          </p:cNvPr>
          <p:cNvSpPr/>
          <p:nvPr/>
        </p:nvSpPr>
        <p:spPr>
          <a:xfrm>
            <a:off x="1889354" y="2715094"/>
            <a:ext cx="704937" cy="670356"/>
          </a:xfrm>
          <a:prstGeom prst="cloudCallou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3CA34C-EDC2-4159-A4BD-D9B4A8045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69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36471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3" grpId="0" animBg="1"/>
      <p:bldP spid="14" grpId="0" animBg="1"/>
      <p:bldP spid="15" grpId="0" animBg="1"/>
      <p:bldP spid="21" grpId="0" animBg="1"/>
      <p:bldP spid="25" grpId="0" animBg="1"/>
      <p:bldP spid="26" grpId="0" animBg="1"/>
      <p:bldP spid="2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1E6C-E1E7-4DBE-94A7-8F4C6F91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2F5D1-6A0F-4C5D-9150-1E478AC1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pic>
        <p:nvPicPr>
          <p:cNvPr id="1026" name="Picture 2" descr="50 years later: Apollo 11 flight director returns to restored 'Houston'">
            <a:extLst>
              <a:ext uri="{FF2B5EF4-FFF2-40B4-BE49-F238E27FC236}">
                <a16:creationId xmlns:a16="http://schemas.microsoft.com/office/drawing/2014/main" id="{A1C6ED46-1DD1-4A85-A58D-B76035DD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FE460E-E80C-4366-A418-AB9201C595A7}"/>
              </a:ext>
            </a:extLst>
          </p:cNvPr>
          <p:cNvGrpSpPr/>
          <p:nvPr/>
        </p:nvGrpSpPr>
        <p:grpSpPr>
          <a:xfrm>
            <a:off x="5117479" y="337722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5" name="Picture 4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2C75E2D0-707D-4CBE-B336-42DB1A4A5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14:cNvPr>
              <p14:cNvContentPartPr/>
              <p14:nvPr/>
            </p14:nvContentPartPr>
            <p14:xfrm>
              <a:off x="5280615" y="3590550"/>
              <a:ext cx="483840" cy="272520"/>
            </p14:xfrm>
          </p:contentPart>
        </mc:Choice>
        <mc:Fallback xmlns="">
          <p:pic>
            <p:nvPicPr>
              <p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1975" y="3581550"/>
                <a:ext cx="501480" cy="2901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FIRST ON THE MOON | Pocketmags.com">
            <a:extLst>
              <a:ext uri="{FF2B5EF4-FFF2-40B4-BE49-F238E27FC236}">
                <a16:creationId xmlns:a16="http://schemas.microsoft.com/office/drawing/2014/main" id="{4B101C38-429E-4DBE-93FB-C1E39644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560">
            <a:off x="-147287" y="14796"/>
            <a:ext cx="1961599" cy="1915867"/>
          </a:xfrm>
          <a:prstGeom prst="rect">
            <a:avLst/>
          </a:prstGeom>
          <a:noFill/>
          <a:scene3d>
            <a:camera prst="isometricRightUp">
              <a:rot lat="907613" lon="18259830" rev="21535285"/>
            </a:camera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14:cNvPr>
              <p14:cNvContentPartPr/>
              <p14:nvPr/>
            </p14:nvContentPartPr>
            <p14:xfrm>
              <a:off x="921000" y="419242"/>
              <a:ext cx="484967" cy="36899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2366" y="410602"/>
                <a:ext cx="502596" cy="38663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D92E5E-9205-4874-8340-2B129F8D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383498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C3-E3BC-4FA9-9CE4-0E8CAB32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Architecture</a:t>
            </a:r>
            <a:endParaRPr lang="en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68038A-E42A-48C9-8883-4EF3E1AD4464}"/>
              </a:ext>
            </a:extLst>
          </p:cNvPr>
          <p:cNvSpPr/>
          <p:nvPr/>
        </p:nvSpPr>
        <p:spPr>
          <a:xfrm>
            <a:off x="3917072" y="2592350"/>
            <a:ext cx="2143125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Business Logic</a:t>
            </a:r>
            <a:endParaRPr lang="en-NL" sz="10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70C50-F9DC-42DE-9DC4-29DD2F69DF5E}"/>
              </a:ext>
            </a:extLst>
          </p:cNvPr>
          <p:cNvSpPr/>
          <p:nvPr/>
        </p:nvSpPr>
        <p:spPr>
          <a:xfrm>
            <a:off x="2829142" y="2592349"/>
            <a:ext cx="888460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API/</a:t>
            </a:r>
          </a:p>
          <a:p>
            <a:pPr algn="ctr"/>
            <a:r>
              <a:rPr lang="nl-NL" sz="1013"/>
              <a:t>Public Interface</a:t>
            </a:r>
            <a:endParaRPr lang="en-NL" sz="1013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ED295-0FA3-4407-B5A0-9A30A51C0D11}"/>
              </a:ext>
            </a:extLst>
          </p:cNvPr>
          <p:cNvSpPr/>
          <p:nvPr/>
        </p:nvSpPr>
        <p:spPr>
          <a:xfrm>
            <a:off x="1094744" y="2592349"/>
            <a:ext cx="1058939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Frontend</a:t>
            </a:r>
            <a:r>
              <a:rPr lang="nl-NL" sz="1013"/>
              <a:t> (web, chat, public REST)</a:t>
            </a:r>
            <a:endParaRPr lang="en-NL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C71934-5118-4613-9241-4D7C74C0219F}"/>
              </a:ext>
            </a:extLst>
          </p:cNvPr>
          <p:cNvSpPr/>
          <p:nvPr/>
        </p:nvSpPr>
        <p:spPr>
          <a:xfrm>
            <a:off x="4149904" y="3895979"/>
            <a:ext cx="1900237" cy="746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Persistence</a:t>
            </a:r>
            <a:r>
              <a:rPr lang="nl-NL" sz="1013"/>
              <a:t> </a:t>
            </a:r>
          </a:p>
          <a:p>
            <a:pPr algn="ctr"/>
            <a:r>
              <a:rPr lang="nl-NL" sz="1013"/>
              <a:t>(of state) – </a:t>
            </a:r>
            <a:r>
              <a:rPr lang="nl-NL" sz="1013" err="1"/>
              <a:t>pluggable</a:t>
            </a:r>
            <a:r>
              <a:rPr lang="nl-NL" sz="1013"/>
              <a:t> </a:t>
            </a:r>
            <a:r>
              <a:rPr lang="nl-NL" sz="1013" err="1"/>
              <a:t>persistence</a:t>
            </a:r>
            <a:r>
              <a:rPr lang="nl-NL" sz="1013"/>
              <a:t> providers</a:t>
            </a:r>
            <a:endParaRPr lang="en-NL" sz="10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31AEFC-9C4F-4900-AD01-8E2757162DAB}"/>
              </a:ext>
            </a:extLst>
          </p:cNvPr>
          <p:cNvSpPr/>
          <p:nvPr/>
        </p:nvSpPr>
        <p:spPr>
          <a:xfrm>
            <a:off x="7590903" y="2592349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49952-5F12-4AC9-8C7D-C4D5D8A00151}"/>
              </a:ext>
            </a:extLst>
          </p:cNvPr>
          <p:cNvCxnSpPr>
            <a:stCxn id="4" idx="3"/>
          </p:cNvCxnSpPr>
          <p:nvPr/>
        </p:nvCxnSpPr>
        <p:spPr>
          <a:xfrm flipV="1">
            <a:off x="6060197" y="2890306"/>
            <a:ext cx="1530705" cy="1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40EA51-0C5B-4824-9771-14598935644B}"/>
              </a:ext>
            </a:extLst>
          </p:cNvPr>
          <p:cNvSpPr/>
          <p:nvPr/>
        </p:nvSpPr>
        <p:spPr>
          <a:xfrm>
            <a:off x="6050141" y="3236119"/>
            <a:ext cx="1550608" cy="128588"/>
          </a:xfrm>
          <a:custGeom>
            <a:avLst/>
            <a:gdLst>
              <a:gd name="connsiteX0" fmla="*/ 0 w 2067477"/>
              <a:gd name="connsiteY0" fmla="*/ 0 h 171450"/>
              <a:gd name="connsiteX1" fmla="*/ 2066925 w 2067477"/>
              <a:gd name="connsiteY1" fmla="*/ 114300 h 171450"/>
              <a:gd name="connsiteX2" fmla="*/ 161925 w 2067477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477" h="171450">
                <a:moveTo>
                  <a:pt x="0" y="0"/>
                </a:moveTo>
                <a:cubicBezTo>
                  <a:pt x="1019969" y="42862"/>
                  <a:pt x="2039938" y="85725"/>
                  <a:pt x="2066925" y="114300"/>
                </a:cubicBezTo>
                <a:cubicBezTo>
                  <a:pt x="2093913" y="142875"/>
                  <a:pt x="1127919" y="157162"/>
                  <a:pt x="161925" y="1714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57583B3-56C3-410E-AF53-50616A145153}"/>
              </a:ext>
            </a:extLst>
          </p:cNvPr>
          <p:cNvSpPr/>
          <p:nvPr/>
        </p:nvSpPr>
        <p:spPr>
          <a:xfrm>
            <a:off x="2811168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FF2E61-B9BD-4649-9C9F-8560C7D93691}"/>
              </a:ext>
            </a:extLst>
          </p:cNvPr>
          <p:cNvSpPr/>
          <p:nvPr/>
        </p:nvSpPr>
        <p:spPr>
          <a:xfrm>
            <a:off x="1140501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806293-42EA-4BB9-AABB-5FB5F654E8B8}"/>
              </a:ext>
            </a:extLst>
          </p:cNvPr>
          <p:cNvCxnSpPr>
            <a:stCxn id="23" idx="2"/>
            <a:endCxn id="5" idx="0"/>
          </p:cNvCxnSpPr>
          <p:nvPr/>
        </p:nvCxnSpPr>
        <p:spPr>
          <a:xfrm>
            <a:off x="3255397" y="2187240"/>
            <a:ext cx="17975" cy="40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C3D329-59CF-4C20-8BDB-450B0E51A0E1}"/>
              </a:ext>
            </a:extLst>
          </p:cNvPr>
          <p:cNvCxnSpPr>
            <a:stCxn id="24" idx="2"/>
            <a:endCxn id="6" idx="0"/>
          </p:cNvCxnSpPr>
          <p:nvPr/>
        </p:nvCxnSpPr>
        <p:spPr>
          <a:xfrm>
            <a:off x="1584732" y="2187239"/>
            <a:ext cx="39482" cy="40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F00377-795C-4143-804F-B0C7B65AE584}"/>
              </a:ext>
            </a:extLst>
          </p:cNvPr>
          <p:cNvCxnSpPr>
            <a:stCxn id="6" idx="3"/>
          </p:cNvCxnSpPr>
          <p:nvPr/>
        </p:nvCxnSpPr>
        <p:spPr>
          <a:xfrm flipV="1">
            <a:off x="2153683" y="2989871"/>
            <a:ext cx="692192" cy="9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335058C-5C06-4D0A-A2F6-5DD1106774F5}"/>
              </a:ext>
            </a:extLst>
          </p:cNvPr>
          <p:cNvSpPr/>
          <p:nvPr/>
        </p:nvSpPr>
        <p:spPr>
          <a:xfrm>
            <a:off x="2135366" y="3221832"/>
            <a:ext cx="743860" cy="121444"/>
          </a:xfrm>
          <a:custGeom>
            <a:avLst/>
            <a:gdLst>
              <a:gd name="connsiteX0" fmla="*/ 0 w 991813"/>
              <a:gd name="connsiteY0" fmla="*/ 0 h 161925"/>
              <a:gd name="connsiteX1" fmla="*/ 990600 w 991813"/>
              <a:gd name="connsiteY1" fmla="*/ 9525 h 161925"/>
              <a:gd name="connsiteX2" fmla="*/ 161925 w 99181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813" h="161925">
                <a:moveTo>
                  <a:pt x="0" y="0"/>
                </a:moveTo>
                <a:lnTo>
                  <a:pt x="990600" y="9525"/>
                </a:lnTo>
                <a:cubicBezTo>
                  <a:pt x="1017587" y="36512"/>
                  <a:pt x="589756" y="99218"/>
                  <a:pt x="161925" y="1619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9AE339-3CAA-4F88-8F0C-F0A6E3947CE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64411" y="3089436"/>
            <a:ext cx="252662" cy="3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D6DC23-96F8-4B1E-9CFE-78227FEE845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00022" y="3586522"/>
            <a:ext cx="125015" cy="309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CD3442-19BF-4C1F-8201-D11F5A4958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AA58BCC-3078-43C2-B5B0-317465FF3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27399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 animBg="1"/>
      <p:bldP spid="23" grpId="0" animBg="1"/>
      <p:bldP spid="24" grpId="0" animBg="1"/>
      <p:bldP spid="3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A71C3-E3BC-4FA9-9CE4-0E8CAB32A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Application Architecture</a:t>
            </a:r>
            <a:endParaRPr lang="en-NL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668038A-E42A-48C9-8883-4EF3E1AD4464}"/>
              </a:ext>
            </a:extLst>
          </p:cNvPr>
          <p:cNvSpPr/>
          <p:nvPr/>
        </p:nvSpPr>
        <p:spPr>
          <a:xfrm>
            <a:off x="3917072" y="2592350"/>
            <a:ext cx="2143125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Business Logic</a:t>
            </a:r>
            <a:endParaRPr lang="en-NL" sz="1013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FD070C50-F9DC-42DE-9DC4-29DD2F69DF5E}"/>
              </a:ext>
            </a:extLst>
          </p:cNvPr>
          <p:cNvSpPr/>
          <p:nvPr/>
        </p:nvSpPr>
        <p:spPr>
          <a:xfrm>
            <a:off x="2829142" y="2592349"/>
            <a:ext cx="888460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/>
              <a:t>API/</a:t>
            </a:r>
          </a:p>
          <a:p>
            <a:pPr algn="ctr"/>
            <a:r>
              <a:rPr lang="nl-NL" sz="1013"/>
              <a:t>Public Interface</a:t>
            </a:r>
            <a:endParaRPr lang="en-NL" sz="1013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27ED295-0FA3-4407-B5A0-9A30A51C0D11}"/>
              </a:ext>
            </a:extLst>
          </p:cNvPr>
          <p:cNvSpPr/>
          <p:nvPr/>
        </p:nvSpPr>
        <p:spPr>
          <a:xfrm>
            <a:off x="1094744" y="2592349"/>
            <a:ext cx="1058939" cy="99417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Frontend</a:t>
            </a:r>
            <a:r>
              <a:rPr lang="nl-NL" sz="1013"/>
              <a:t> (web, chat, public REST)</a:t>
            </a:r>
            <a:endParaRPr lang="en-NL" sz="1013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3C71934-5118-4613-9241-4D7C74C0219F}"/>
              </a:ext>
            </a:extLst>
          </p:cNvPr>
          <p:cNvSpPr/>
          <p:nvPr/>
        </p:nvSpPr>
        <p:spPr>
          <a:xfrm>
            <a:off x="4149904" y="3895979"/>
            <a:ext cx="1900237" cy="7465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err="1"/>
              <a:t>Persistence</a:t>
            </a:r>
            <a:r>
              <a:rPr lang="nl-NL" sz="1013"/>
              <a:t> </a:t>
            </a:r>
          </a:p>
          <a:p>
            <a:pPr algn="ctr"/>
            <a:r>
              <a:rPr lang="nl-NL" sz="1013"/>
              <a:t>(of state) – </a:t>
            </a:r>
            <a:r>
              <a:rPr lang="nl-NL" sz="1013" err="1"/>
              <a:t>pluggable</a:t>
            </a:r>
            <a:r>
              <a:rPr lang="nl-NL" sz="1013"/>
              <a:t> </a:t>
            </a:r>
            <a:r>
              <a:rPr lang="nl-NL" sz="1013" err="1"/>
              <a:t>persistence</a:t>
            </a:r>
            <a:r>
              <a:rPr lang="nl-NL" sz="1013"/>
              <a:t> providers</a:t>
            </a:r>
            <a:endParaRPr lang="en-NL" sz="1013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431AEFC-9C4F-4900-AD01-8E2757162DAB}"/>
              </a:ext>
            </a:extLst>
          </p:cNvPr>
          <p:cNvSpPr/>
          <p:nvPr/>
        </p:nvSpPr>
        <p:spPr>
          <a:xfrm>
            <a:off x="7590903" y="2592349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6F49952-5F12-4AC9-8C7D-C4D5D8A00151}"/>
              </a:ext>
            </a:extLst>
          </p:cNvPr>
          <p:cNvCxnSpPr>
            <a:stCxn id="4" idx="3"/>
          </p:cNvCxnSpPr>
          <p:nvPr/>
        </p:nvCxnSpPr>
        <p:spPr>
          <a:xfrm flipV="1">
            <a:off x="6060197" y="2890306"/>
            <a:ext cx="1530705" cy="1991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240EA51-0C5B-4824-9771-14598935644B}"/>
              </a:ext>
            </a:extLst>
          </p:cNvPr>
          <p:cNvSpPr/>
          <p:nvPr/>
        </p:nvSpPr>
        <p:spPr>
          <a:xfrm>
            <a:off x="6050141" y="3236119"/>
            <a:ext cx="1550608" cy="128588"/>
          </a:xfrm>
          <a:custGeom>
            <a:avLst/>
            <a:gdLst>
              <a:gd name="connsiteX0" fmla="*/ 0 w 2067477"/>
              <a:gd name="connsiteY0" fmla="*/ 0 h 171450"/>
              <a:gd name="connsiteX1" fmla="*/ 2066925 w 2067477"/>
              <a:gd name="connsiteY1" fmla="*/ 114300 h 171450"/>
              <a:gd name="connsiteX2" fmla="*/ 161925 w 2067477"/>
              <a:gd name="connsiteY2" fmla="*/ 171450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477" h="171450">
                <a:moveTo>
                  <a:pt x="0" y="0"/>
                </a:moveTo>
                <a:cubicBezTo>
                  <a:pt x="1019969" y="42862"/>
                  <a:pt x="2039938" y="85725"/>
                  <a:pt x="2066925" y="114300"/>
                </a:cubicBezTo>
                <a:cubicBezTo>
                  <a:pt x="2093913" y="142875"/>
                  <a:pt x="1127919" y="157162"/>
                  <a:pt x="161925" y="1714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013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CCAEF-6742-4433-8DFF-ED0178A2F464}"/>
              </a:ext>
            </a:extLst>
          </p:cNvPr>
          <p:cNvCxnSpPr/>
          <p:nvPr/>
        </p:nvCxnSpPr>
        <p:spPr>
          <a:xfrm>
            <a:off x="6364466" y="1950244"/>
            <a:ext cx="0" cy="25288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725E3CF5-0BCE-4055-819D-128BDEF2E707}"/>
              </a:ext>
            </a:extLst>
          </p:cNvPr>
          <p:cNvSpPr txBox="1"/>
          <p:nvPr/>
        </p:nvSpPr>
        <p:spPr>
          <a:xfrm>
            <a:off x="6104659" y="4440077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13E880B-4999-465F-BF26-A06A4E83813E}"/>
              </a:ext>
            </a:extLst>
          </p:cNvPr>
          <p:cNvCxnSpPr>
            <a:cxnSpLocks/>
          </p:cNvCxnSpPr>
          <p:nvPr/>
        </p:nvCxnSpPr>
        <p:spPr>
          <a:xfrm flipV="1">
            <a:off x="4614247" y="3733205"/>
            <a:ext cx="1985963" cy="8045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EAD1ED2-0A07-4B85-856C-D0A608DB162C}"/>
              </a:ext>
            </a:extLst>
          </p:cNvPr>
          <p:cNvSpPr txBox="1"/>
          <p:nvPr/>
        </p:nvSpPr>
        <p:spPr>
          <a:xfrm>
            <a:off x="6588554" y="3560834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6685352-FDFA-4D9E-9790-4BFB470F6874}"/>
              </a:ext>
            </a:extLst>
          </p:cNvPr>
          <p:cNvCxnSpPr/>
          <p:nvPr/>
        </p:nvCxnSpPr>
        <p:spPr>
          <a:xfrm>
            <a:off x="2721153" y="1950244"/>
            <a:ext cx="0" cy="2528888"/>
          </a:xfrm>
          <a:prstGeom prst="line">
            <a:avLst/>
          </a:prstGeom>
          <a:ln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FEF4D1C4-3596-4C66-95D7-474507326274}"/>
              </a:ext>
            </a:extLst>
          </p:cNvPr>
          <p:cNvSpPr txBox="1"/>
          <p:nvPr/>
        </p:nvSpPr>
        <p:spPr>
          <a:xfrm>
            <a:off x="2461346" y="4440077"/>
            <a:ext cx="497252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err="1"/>
              <a:t>mock</a:t>
            </a:r>
            <a:endParaRPr lang="en-NL" sz="1013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C57583B3-56C3-410E-AF53-50616A145153}"/>
              </a:ext>
            </a:extLst>
          </p:cNvPr>
          <p:cNvSpPr/>
          <p:nvPr/>
        </p:nvSpPr>
        <p:spPr>
          <a:xfrm>
            <a:off x="2811168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4FF2E61-B9BD-4649-9C9F-8560C7D93691}"/>
              </a:ext>
            </a:extLst>
          </p:cNvPr>
          <p:cNvSpPr/>
          <p:nvPr/>
        </p:nvSpPr>
        <p:spPr>
          <a:xfrm>
            <a:off x="1140501" y="1193068"/>
            <a:ext cx="888460" cy="994172"/>
          </a:xfrm>
          <a:custGeom>
            <a:avLst/>
            <a:gdLst>
              <a:gd name="connsiteX0" fmla="*/ 0 w 888460"/>
              <a:gd name="connsiteY0" fmla="*/ 148080 h 994172"/>
              <a:gd name="connsiteX1" fmla="*/ 148080 w 888460"/>
              <a:gd name="connsiteY1" fmla="*/ 0 h 994172"/>
              <a:gd name="connsiteX2" fmla="*/ 740380 w 888460"/>
              <a:gd name="connsiteY2" fmla="*/ 0 h 994172"/>
              <a:gd name="connsiteX3" fmla="*/ 888460 w 888460"/>
              <a:gd name="connsiteY3" fmla="*/ 148080 h 994172"/>
              <a:gd name="connsiteX4" fmla="*/ 888460 w 888460"/>
              <a:gd name="connsiteY4" fmla="*/ 846092 h 994172"/>
              <a:gd name="connsiteX5" fmla="*/ 740380 w 888460"/>
              <a:gd name="connsiteY5" fmla="*/ 994172 h 994172"/>
              <a:gd name="connsiteX6" fmla="*/ 148080 w 888460"/>
              <a:gd name="connsiteY6" fmla="*/ 994172 h 994172"/>
              <a:gd name="connsiteX7" fmla="*/ 0 w 888460"/>
              <a:gd name="connsiteY7" fmla="*/ 846092 h 994172"/>
              <a:gd name="connsiteX8" fmla="*/ 0 w 888460"/>
              <a:gd name="connsiteY8" fmla="*/ 148080 h 9941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88460" h="994172" fill="none" extrusionOk="0">
                <a:moveTo>
                  <a:pt x="0" y="148080"/>
                </a:moveTo>
                <a:cubicBezTo>
                  <a:pt x="4073" y="72648"/>
                  <a:pt x="66315" y="-12659"/>
                  <a:pt x="148080" y="0"/>
                </a:cubicBezTo>
                <a:cubicBezTo>
                  <a:pt x="384346" y="6170"/>
                  <a:pt x="504530" y="17072"/>
                  <a:pt x="740380" y="0"/>
                </a:cubicBezTo>
                <a:cubicBezTo>
                  <a:pt x="810201" y="1010"/>
                  <a:pt x="882178" y="66554"/>
                  <a:pt x="888460" y="148080"/>
                </a:cubicBezTo>
                <a:cubicBezTo>
                  <a:pt x="886455" y="449481"/>
                  <a:pt x="904081" y="580536"/>
                  <a:pt x="888460" y="846092"/>
                </a:cubicBezTo>
                <a:cubicBezTo>
                  <a:pt x="903014" y="914274"/>
                  <a:pt x="813128" y="990205"/>
                  <a:pt x="740380" y="994172"/>
                </a:cubicBezTo>
                <a:cubicBezTo>
                  <a:pt x="471326" y="980022"/>
                  <a:pt x="342077" y="968201"/>
                  <a:pt x="148080" y="994172"/>
                </a:cubicBezTo>
                <a:cubicBezTo>
                  <a:pt x="67577" y="997049"/>
                  <a:pt x="3583" y="931750"/>
                  <a:pt x="0" y="846092"/>
                </a:cubicBezTo>
                <a:cubicBezTo>
                  <a:pt x="1520" y="699712"/>
                  <a:pt x="26096" y="491836"/>
                  <a:pt x="0" y="148080"/>
                </a:cubicBezTo>
                <a:close/>
              </a:path>
              <a:path w="888460" h="994172" stroke="0" extrusionOk="0">
                <a:moveTo>
                  <a:pt x="0" y="148080"/>
                </a:moveTo>
                <a:cubicBezTo>
                  <a:pt x="-9097" y="61144"/>
                  <a:pt x="57652" y="-8280"/>
                  <a:pt x="148080" y="0"/>
                </a:cubicBezTo>
                <a:cubicBezTo>
                  <a:pt x="400267" y="27011"/>
                  <a:pt x="561321" y="-879"/>
                  <a:pt x="740380" y="0"/>
                </a:cubicBezTo>
                <a:cubicBezTo>
                  <a:pt x="811891" y="12033"/>
                  <a:pt x="887325" y="62719"/>
                  <a:pt x="888460" y="148080"/>
                </a:cubicBezTo>
                <a:cubicBezTo>
                  <a:pt x="886982" y="375583"/>
                  <a:pt x="891600" y="663858"/>
                  <a:pt x="888460" y="846092"/>
                </a:cubicBezTo>
                <a:cubicBezTo>
                  <a:pt x="874154" y="935312"/>
                  <a:pt x="825059" y="997114"/>
                  <a:pt x="740380" y="994172"/>
                </a:cubicBezTo>
                <a:cubicBezTo>
                  <a:pt x="465125" y="964874"/>
                  <a:pt x="357005" y="994141"/>
                  <a:pt x="148080" y="994172"/>
                </a:cubicBezTo>
                <a:cubicBezTo>
                  <a:pt x="71363" y="993104"/>
                  <a:pt x="-3780" y="931868"/>
                  <a:pt x="0" y="846092"/>
                </a:cubicBezTo>
                <a:cubicBezTo>
                  <a:pt x="-15204" y="584184"/>
                  <a:pt x="7069" y="389810"/>
                  <a:pt x="0" y="148080"/>
                </a:cubicBezTo>
                <a:close/>
              </a:path>
            </a:pathLst>
          </a:custGeom>
          <a:ln>
            <a:prstDash val="dash"/>
            <a:extLst>
              <a:ext uri="{C807C97D-BFC1-408E-A445-0C87EB9F89A2}">
                <ask:lineSketchStyleProps xmlns:ask="http://schemas.microsoft.com/office/drawing/2018/sketchyshapes" sd="2489513004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13" err="1"/>
              <a:t>External</a:t>
            </a:r>
            <a:r>
              <a:rPr lang="nl-NL" sz="1013"/>
              <a:t> Systems</a:t>
            </a:r>
            <a:endParaRPr lang="en-NL" sz="1013"/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19806293-42EA-4BB9-AABB-5FB5F654E8B8}"/>
              </a:ext>
            </a:extLst>
          </p:cNvPr>
          <p:cNvCxnSpPr>
            <a:stCxn id="23" idx="2"/>
            <a:endCxn id="5" idx="0"/>
          </p:cNvCxnSpPr>
          <p:nvPr/>
        </p:nvCxnSpPr>
        <p:spPr>
          <a:xfrm>
            <a:off x="3255397" y="2187240"/>
            <a:ext cx="17975" cy="40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3C3D329-59CF-4C20-8BDB-450B0E51A0E1}"/>
              </a:ext>
            </a:extLst>
          </p:cNvPr>
          <p:cNvCxnSpPr>
            <a:stCxn id="24" idx="2"/>
            <a:endCxn id="6" idx="0"/>
          </p:cNvCxnSpPr>
          <p:nvPr/>
        </p:nvCxnSpPr>
        <p:spPr>
          <a:xfrm>
            <a:off x="1584732" y="2187239"/>
            <a:ext cx="39482" cy="405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9F00377-795C-4143-804F-B0C7B65AE584}"/>
              </a:ext>
            </a:extLst>
          </p:cNvPr>
          <p:cNvCxnSpPr>
            <a:stCxn id="6" idx="3"/>
          </p:cNvCxnSpPr>
          <p:nvPr/>
        </p:nvCxnSpPr>
        <p:spPr>
          <a:xfrm flipV="1">
            <a:off x="2153683" y="2989871"/>
            <a:ext cx="692192" cy="995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E335058C-5C06-4D0A-A2F6-5DD1106774F5}"/>
              </a:ext>
            </a:extLst>
          </p:cNvPr>
          <p:cNvSpPr/>
          <p:nvPr/>
        </p:nvSpPr>
        <p:spPr>
          <a:xfrm>
            <a:off x="2135366" y="3221832"/>
            <a:ext cx="743860" cy="121444"/>
          </a:xfrm>
          <a:custGeom>
            <a:avLst/>
            <a:gdLst>
              <a:gd name="connsiteX0" fmla="*/ 0 w 991813"/>
              <a:gd name="connsiteY0" fmla="*/ 0 h 161925"/>
              <a:gd name="connsiteX1" fmla="*/ 990600 w 991813"/>
              <a:gd name="connsiteY1" fmla="*/ 9525 h 161925"/>
              <a:gd name="connsiteX2" fmla="*/ 161925 w 991813"/>
              <a:gd name="connsiteY2" fmla="*/ 161925 h 16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91813" h="161925">
                <a:moveTo>
                  <a:pt x="0" y="0"/>
                </a:moveTo>
                <a:lnTo>
                  <a:pt x="990600" y="9525"/>
                </a:lnTo>
                <a:cubicBezTo>
                  <a:pt x="1017587" y="36512"/>
                  <a:pt x="589756" y="99218"/>
                  <a:pt x="161925" y="16192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1013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C9AE339-3CAA-4F88-8F0C-F0A6E3947CE8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3664411" y="3089436"/>
            <a:ext cx="252662" cy="36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24D6DC23-96F8-4B1E-9CFE-78227FEE8451}"/>
              </a:ext>
            </a:extLst>
          </p:cNvPr>
          <p:cNvCxnSpPr>
            <a:cxnSpLocks/>
            <a:endCxn id="7" idx="0"/>
          </p:cNvCxnSpPr>
          <p:nvPr/>
        </p:nvCxnSpPr>
        <p:spPr>
          <a:xfrm flipH="1">
            <a:off x="5100022" y="3586522"/>
            <a:ext cx="125015" cy="3094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Arrow: Right 35">
            <a:extLst>
              <a:ext uri="{FF2B5EF4-FFF2-40B4-BE49-F238E27FC236}">
                <a16:creationId xmlns:a16="http://schemas.microsoft.com/office/drawing/2014/main" id="{60658825-99F6-4CD1-832A-60B2F3F8DDD8}"/>
              </a:ext>
            </a:extLst>
          </p:cNvPr>
          <p:cNvSpPr/>
          <p:nvPr/>
        </p:nvSpPr>
        <p:spPr>
          <a:xfrm rot="19532202">
            <a:off x="3594964" y="3568255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C849491D-DC9F-4B16-915A-0ECC21F3FB1B}"/>
              </a:ext>
            </a:extLst>
          </p:cNvPr>
          <p:cNvSpPr/>
          <p:nvPr/>
        </p:nvSpPr>
        <p:spPr>
          <a:xfrm rot="19532202">
            <a:off x="2294957" y="3527039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FA717B29-DDFA-4188-A786-475AE6D07A1A}"/>
              </a:ext>
            </a:extLst>
          </p:cNvPr>
          <p:cNvSpPr/>
          <p:nvPr/>
        </p:nvSpPr>
        <p:spPr>
          <a:xfrm rot="19532202">
            <a:off x="680603" y="3530286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/>
              <a:t>Unit test</a:t>
            </a:r>
            <a:endParaRPr lang="en-NL" sz="1050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73DD65EF-C34E-4FF1-8B09-B7A8F1117FAC}"/>
              </a:ext>
            </a:extLst>
          </p:cNvPr>
          <p:cNvSpPr/>
          <p:nvPr/>
        </p:nvSpPr>
        <p:spPr>
          <a:xfrm rot="1850982">
            <a:off x="766872" y="2199093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err="1"/>
              <a:t>Behavior</a:t>
            </a:r>
            <a:r>
              <a:rPr lang="nl-NL" sz="1050"/>
              <a:t> test</a:t>
            </a:r>
            <a:endParaRPr lang="en-NL" sz="1050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85C29EFE-4513-4D32-84E7-E9E54CF413AD}"/>
              </a:ext>
            </a:extLst>
          </p:cNvPr>
          <p:cNvSpPr/>
          <p:nvPr/>
        </p:nvSpPr>
        <p:spPr>
          <a:xfrm rot="1850982">
            <a:off x="2242558" y="2201504"/>
            <a:ext cx="868899" cy="453116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err="1"/>
              <a:t>Behavior</a:t>
            </a:r>
            <a:r>
              <a:rPr lang="nl-NL" sz="1050"/>
              <a:t> test</a:t>
            </a:r>
            <a:endParaRPr lang="en-NL" sz="105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F1896720-3A77-46EB-84ED-FEF70DF6BCCC}"/>
              </a:ext>
            </a:extLst>
          </p:cNvPr>
          <p:cNvSpPr/>
          <p:nvPr/>
        </p:nvSpPr>
        <p:spPr>
          <a:xfrm rot="762032">
            <a:off x="192040" y="2658945"/>
            <a:ext cx="1014824" cy="627173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800" err="1"/>
              <a:t>Smoke</a:t>
            </a:r>
            <a:r>
              <a:rPr lang="nl-NL" sz="800"/>
              <a:t> test &amp; Health Check</a:t>
            </a:r>
            <a:endParaRPr lang="en-NL" sz="80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FC8B10A-BFD0-45FF-98F0-20EF69F62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5A5A42-9E13-45FC-8572-5C6F166A4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7536435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F74D3-2B4D-4018-947F-E53226CE65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QA: Static Code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D0DA34-B9C0-4B78-A07D-823BF527A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According to coding standards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Consistent</a:t>
            </a:r>
          </a:p>
          <a:p>
            <a:pPr>
              <a:spcAft>
                <a:spcPts val="600"/>
              </a:spcAft>
            </a:pPr>
            <a:r>
              <a:rPr lang="en-US" dirty="0"/>
              <a:t>Readable (naming, formatting, length, …)</a:t>
            </a:r>
          </a:p>
          <a:p>
            <a:pPr>
              <a:spcAft>
                <a:spcPts val="600"/>
              </a:spcAft>
            </a:pPr>
            <a:r>
              <a:rPr lang="en-US" dirty="0"/>
              <a:t>Maintainable (Code Smells)</a:t>
            </a:r>
          </a:p>
          <a:p>
            <a:pPr>
              <a:spcAft>
                <a:spcPts val="600"/>
              </a:spcAft>
            </a:pPr>
            <a:r>
              <a:rPr lang="en-US" dirty="0"/>
              <a:t>Limited complexity</a:t>
            </a:r>
          </a:p>
          <a:p>
            <a:pPr>
              <a:spcAft>
                <a:spcPts val="600"/>
              </a:spcAft>
            </a:pPr>
            <a:r>
              <a:rPr lang="en-US" dirty="0"/>
              <a:t>Code Coverage (of tests)</a:t>
            </a:r>
          </a:p>
          <a:p>
            <a:pPr>
              <a:spcAft>
                <a:spcPts val="600"/>
              </a:spcAft>
            </a:pPr>
            <a:r>
              <a:rPr lang="en-US" dirty="0"/>
              <a:t>Vulnerabilities (in dependencies)</a:t>
            </a:r>
          </a:p>
          <a:p>
            <a:pPr>
              <a:spcAft>
                <a:spcPts val="600"/>
              </a:spcAft>
            </a:pPr>
            <a:r>
              <a:rPr lang="en-US" dirty="0"/>
              <a:t>Automatic improvements</a:t>
            </a:r>
          </a:p>
        </p:txBody>
      </p:sp>
      <p:sp>
        <p:nvSpPr>
          <p:cNvPr id="11" name="Footer Placeholder 3">
            <a:extLst>
              <a:ext uri="{FF2B5EF4-FFF2-40B4-BE49-F238E27FC236}">
                <a16:creationId xmlns:a16="http://schemas.microsoft.com/office/drawing/2014/main" id="{74684EAA-D0C5-414F-A1CC-7324D72A2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85CE0D-A31B-4256-991E-8C84A1E31C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445" r="4054" b="-1"/>
          <a:stretch/>
        </p:blipFill>
        <p:spPr>
          <a:xfrm>
            <a:off x="4644000" y="810001"/>
            <a:ext cx="4500000" cy="35100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269ED72-1F90-467C-8351-6E9A21B6F149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685564" y="24122"/>
            <a:ext cx="886436" cy="9030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4980AA7-F1CF-4FA9-B24D-95113B76935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DFEFD"/>
              </a:clrFrom>
              <a:clrTo>
                <a:srgbClr val="FDFEFD">
                  <a:alpha val="0"/>
                </a:srgbClr>
              </a:clrTo>
            </a:clrChange>
          </a:blip>
          <a:srcRect t="7229"/>
          <a:stretch/>
        </p:blipFill>
        <p:spPr>
          <a:xfrm>
            <a:off x="5104435" y="47272"/>
            <a:ext cx="1344452" cy="746680"/>
          </a:xfrm>
          <a:prstGeom prst="rect">
            <a:avLst/>
          </a:prstGeom>
        </p:spPr>
      </p:pic>
      <p:pic>
        <p:nvPicPr>
          <p:cNvPr id="12" name="Graphic 11" descr="Magnifying glass">
            <a:extLst>
              <a:ext uri="{FF2B5EF4-FFF2-40B4-BE49-F238E27FC236}">
                <a16:creationId xmlns:a16="http://schemas.microsoft.com/office/drawing/2014/main" id="{C8A200C9-60D5-4818-A97C-0116B0CE176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29600" y="433800"/>
            <a:ext cx="914400" cy="9144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7B751E-E06A-4BCD-BE19-F9EF2EBBC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12133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7EF8B4-1B2F-44C1-A86D-1A2AFACC5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Tiobe</a:t>
            </a:r>
            <a:r>
              <a:rPr lang="nl-NL"/>
              <a:t> TICS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E4B201-3F01-4448-AB4B-E06AA5BB84CE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EDFF63-9250-4C15-B520-A6EAA6C68C2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F1ECDF-C32D-4131-B90B-2E34F4F8B1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346" y="145522"/>
            <a:ext cx="2417654" cy="48524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E202060-41E7-4601-BE1A-111A5FBD8B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40" y="961863"/>
            <a:ext cx="4076155" cy="170770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266EAC-C375-4ADF-873B-F8DB9C183F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0315" y="2556292"/>
            <a:ext cx="3396913" cy="281178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CF37D5B-8224-46CF-9C90-F6654FF0B2FF}"/>
              </a:ext>
            </a:extLst>
          </p:cNvPr>
          <p:cNvCxnSpPr>
            <a:cxnSpLocks/>
          </p:cNvCxnSpPr>
          <p:nvPr/>
        </p:nvCxnSpPr>
        <p:spPr>
          <a:xfrm>
            <a:off x="2764939" y="1956035"/>
            <a:ext cx="605302" cy="6157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61E1BC-87B4-469F-A791-8967FAB64A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9BF3A741-6B40-4FAF-B662-5C8BB4AEA0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0753164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B183-49BE-4012-9191-600A792F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1DE5-B546-4264-9E66-2E5BBE82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9D27E-AE3F-4711-BAB7-02A5CC57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B3656-A2C2-47A2-BBAB-C2FD5E0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74</a:t>
            </a:fld>
            <a:endParaRPr lang="nl-NL"/>
          </a:p>
        </p:txBody>
      </p:sp>
      <p:pic>
        <p:nvPicPr>
          <p:cNvPr id="1026" name="Picture 2" descr="Image result for quiz time">
            <a:extLst>
              <a:ext uri="{FF2B5EF4-FFF2-40B4-BE49-F238E27FC236}">
                <a16:creationId xmlns:a16="http://schemas.microsoft.com/office/drawing/2014/main" id="{44F5F98B-A0F7-48D0-8B8B-54B18664B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9"/>
          <a:stretch/>
        </p:blipFill>
        <p:spPr bwMode="auto">
          <a:xfrm>
            <a:off x="254520" y="-678534"/>
            <a:ext cx="8634960" cy="55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57404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D69B-C77D-4E8E-8B7F-24517B1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pic>
        <p:nvPicPr>
          <p:cNvPr id="13316" name="Picture 4">
            <a:extLst>
              <a:ext uri="{FF2B5EF4-FFF2-40B4-BE49-F238E27FC236}">
                <a16:creationId xmlns:a16="http://schemas.microsoft.com/office/drawing/2014/main" id="{9F043E5D-2599-4F39-BD3F-F99537AB1F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180" y="2499616"/>
            <a:ext cx="3783203" cy="212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Why Are The Cadillac Engine Treatments So Bad? | GM Authority">
            <a:extLst>
              <a:ext uri="{FF2B5EF4-FFF2-40B4-BE49-F238E27FC236}">
                <a16:creationId xmlns:a16="http://schemas.microsoft.com/office/drawing/2014/main" id="{F165984E-61FD-4502-9634-839E3EEE5F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119" y="638786"/>
            <a:ext cx="3384866" cy="2256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Lexus PNG Image for Free Download">
            <a:extLst>
              <a:ext uri="{FF2B5EF4-FFF2-40B4-BE49-F238E27FC236}">
                <a16:creationId xmlns:a16="http://schemas.microsoft.com/office/drawing/2014/main" id="{E2AFB4D6-EB50-4FD0-BA81-9E1A956E1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81" y="57262"/>
            <a:ext cx="4679238" cy="25711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1D7B2BA4-CC1D-4F90-A19B-5B0FCBD619D3}"/>
              </a:ext>
            </a:extLst>
          </p:cNvPr>
          <p:cNvGrpSpPr/>
          <p:nvPr/>
        </p:nvGrpSpPr>
        <p:grpSpPr>
          <a:xfrm>
            <a:off x="5292330" y="2774749"/>
            <a:ext cx="471170" cy="1038018"/>
            <a:chOff x="1320800" y="4230995"/>
            <a:chExt cx="735329" cy="752290"/>
          </a:xfrm>
        </p:grpSpPr>
        <p:sp>
          <p:nvSpPr>
            <p:cNvPr id="24" name="Arrow: Curved Down 23">
              <a:extLst>
                <a:ext uri="{FF2B5EF4-FFF2-40B4-BE49-F238E27FC236}">
                  <a16:creationId xmlns:a16="http://schemas.microsoft.com/office/drawing/2014/main" id="{B40A5691-FCF4-4720-95EE-ED96F26AB6BA}"/>
                </a:ext>
              </a:extLst>
            </p:cNvPr>
            <p:cNvSpPr/>
            <p:nvPr/>
          </p:nvSpPr>
          <p:spPr>
            <a:xfrm>
              <a:off x="1320800" y="4230995"/>
              <a:ext cx="731520" cy="32690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25" name="Arrow: Curved Up 24">
              <a:extLst>
                <a:ext uri="{FF2B5EF4-FFF2-40B4-BE49-F238E27FC236}">
                  <a16:creationId xmlns:a16="http://schemas.microsoft.com/office/drawing/2014/main" id="{B2DD3850-EF5C-493B-B8ED-DE5B98EC6099}"/>
                </a:ext>
              </a:extLst>
            </p:cNvPr>
            <p:cNvSpPr/>
            <p:nvPr/>
          </p:nvSpPr>
          <p:spPr>
            <a:xfrm>
              <a:off x="1324609" y="4656383"/>
              <a:ext cx="731520" cy="32690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27" name="Speech Bubble: Rectangle with Corners Rounded 26">
            <a:extLst>
              <a:ext uri="{FF2B5EF4-FFF2-40B4-BE49-F238E27FC236}">
                <a16:creationId xmlns:a16="http://schemas.microsoft.com/office/drawing/2014/main" id="{C44E570E-221C-4547-8267-00F9D48909A1}"/>
              </a:ext>
            </a:extLst>
          </p:cNvPr>
          <p:cNvSpPr/>
          <p:nvPr/>
        </p:nvSpPr>
        <p:spPr>
          <a:xfrm>
            <a:off x="3368450" y="2894899"/>
            <a:ext cx="1675534" cy="758119"/>
          </a:xfrm>
          <a:prstGeom prst="wedgeRoundRectCallout">
            <a:avLst>
              <a:gd name="adj1" fmla="val 70476"/>
              <a:gd name="adj2" fmla="val -1600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>
                <a:solidFill>
                  <a:schemeClr val="accent6">
                    <a:lumMod val="75000"/>
                  </a:schemeClr>
                </a:solidFill>
              </a:rPr>
              <a:t>Refactoring</a:t>
            </a:r>
            <a:endParaRPr lang="en-NL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21" name="Title 20">
            <a:extLst>
              <a:ext uri="{FF2B5EF4-FFF2-40B4-BE49-F238E27FC236}">
                <a16:creationId xmlns:a16="http://schemas.microsoft.com/office/drawing/2014/main" id="{D3E52E90-F4B7-4C5E-89AE-AE505F1ECD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522B4C0-D101-45FD-81B2-1B8292A83C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31741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730C-0611-4A70-B03F-0746B80A45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Refactoring towards Clean Professional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E90C0F-562F-402F-A362-AE2E8B5FCD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35629" cy="3780000"/>
          </a:xfrm>
        </p:spPr>
        <p:txBody>
          <a:bodyPr/>
          <a:lstStyle/>
          <a:p>
            <a:r>
              <a:rPr lang="en-US" dirty="0"/>
              <a:t>Compliance with</a:t>
            </a:r>
            <a:br>
              <a:rPr lang="en-US" dirty="0"/>
            </a:br>
            <a:r>
              <a:rPr lang="en-US" dirty="0"/>
              <a:t>coding standards</a:t>
            </a:r>
          </a:p>
          <a:p>
            <a:r>
              <a:rPr lang="en-US" dirty="0"/>
              <a:t>Reducing complexity</a:t>
            </a:r>
          </a:p>
          <a:p>
            <a:r>
              <a:rPr lang="en-US" dirty="0"/>
              <a:t>Increasing readability</a:t>
            </a:r>
          </a:p>
          <a:p>
            <a:r>
              <a:rPr lang="en-US" dirty="0"/>
              <a:t>Testable &amp; test coverage</a:t>
            </a:r>
          </a:p>
          <a:p>
            <a:r>
              <a:rPr lang="en-US" dirty="0"/>
              <a:t>Operable</a:t>
            </a:r>
          </a:p>
          <a:p>
            <a:pPr lvl="1"/>
            <a:r>
              <a:rPr lang="en-US" dirty="0"/>
              <a:t>logging</a:t>
            </a:r>
          </a:p>
          <a:p>
            <a:pPr lvl="1"/>
            <a:r>
              <a:rPr lang="en-US" dirty="0"/>
              <a:t>metrics</a:t>
            </a:r>
          </a:p>
          <a:p>
            <a:pPr lvl="1"/>
            <a:r>
              <a:rPr lang="en-US" dirty="0"/>
              <a:t>configuration settings</a:t>
            </a:r>
          </a:p>
          <a:p>
            <a:r>
              <a:rPr lang="en-US" dirty="0"/>
              <a:t>Life cycle management of technology stack &amp;</a:t>
            </a:r>
            <a:br>
              <a:rPr lang="en-US" dirty="0"/>
            </a:br>
            <a:r>
              <a:rPr lang="en-US" dirty="0"/>
              <a:t>technical debt </a:t>
            </a:r>
          </a:p>
          <a:p>
            <a:endParaRPr lang="en-US" dirty="0"/>
          </a:p>
          <a:p>
            <a:r>
              <a:rPr lang="en-US" dirty="0"/>
              <a:t>Needed: Local build pipeline and runtime environment to quickly and frequently do </a:t>
            </a:r>
            <a:br>
              <a:rPr lang="en-US" dirty="0"/>
            </a:br>
            <a:r>
              <a:rPr lang="en-US" dirty="0"/>
              <a:t>code analysis, pull &amp; merge from master, build &amp; automated test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F5D69B-C77D-4E8E-8B7F-24517B153B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1635833-C9E6-497A-B70F-23F253C67F48}"/>
              </a:ext>
            </a:extLst>
          </p:cNvPr>
          <p:cNvGrpSpPr/>
          <p:nvPr/>
        </p:nvGrpSpPr>
        <p:grpSpPr>
          <a:xfrm>
            <a:off x="5571197" y="1843977"/>
            <a:ext cx="471170" cy="1038018"/>
            <a:chOff x="1320800" y="4230995"/>
            <a:chExt cx="735329" cy="752290"/>
          </a:xfrm>
        </p:grpSpPr>
        <p:sp>
          <p:nvSpPr>
            <p:cNvPr id="6" name="Arrow: Curved Down 5">
              <a:extLst>
                <a:ext uri="{FF2B5EF4-FFF2-40B4-BE49-F238E27FC236}">
                  <a16:creationId xmlns:a16="http://schemas.microsoft.com/office/drawing/2014/main" id="{7AA0AF63-F19A-40B3-9ECD-22609AD107F6}"/>
                </a:ext>
              </a:extLst>
            </p:cNvPr>
            <p:cNvSpPr/>
            <p:nvPr/>
          </p:nvSpPr>
          <p:spPr>
            <a:xfrm>
              <a:off x="1320800" y="4230995"/>
              <a:ext cx="731520" cy="326902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  <p:sp>
          <p:nvSpPr>
            <p:cNvPr id="7" name="Arrow: Curved Up 6">
              <a:extLst>
                <a:ext uri="{FF2B5EF4-FFF2-40B4-BE49-F238E27FC236}">
                  <a16:creationId xmlns:a16="http://schemas.microsoft.com/office/drawing/2014/main" id="{00EC3FC7-60AE-47FE-A9DF-87329D38CD1E}"/>
                </a:ext>
              </a:extLst>
            </p:cNvPr>
            <p:cNvSpPr/>
            <p:nvPr/>
          </p:nvSpPr>
          <p:spPr>
            <a:xfrm>
              <a:off x="1324609" y="4656383"/>
              <a:ext cx="731520" cy="326902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>
                <a:solidFill>
                  <a:schemeClr val="tx1"/>
                </a:solidFill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816073AC-74B6-4C42-89B5-8E08C1CBDEED}"/>
              </a:ext>
            </a:extLst>
          </p:cNvPr>
          <p:cNvSpPr/>
          <p:nvPr/>
        </p:nvSpPr>
        <p:spPr>
          <a:xfrm>
            <a:off x="6237782" y="202961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Working</a:t>
            </a:r>
            <a:r>
              <a:rPr lang="nl-NL" sz="1013" dirty="0"/>
              <a:t> Software</a:t>
            </a:r>
            <a:endParaRPr lang="en-NL" sz="1013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0BA52FA-0292-4C4C-A913-34E59C210691}"/>
              </a:ext>
            </a:extLst>
          </p:cNvPr>
          <p:cNvSpPr/>
          <p:nvPr/>
        </p:nvSpPr>
        <p:spPr>
          <a:xfrm>
            <a:off x="6237782" y="1514118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A06BD3-E8C0-4D1C-AFC7-3FF71B69AA85}"/>
              </a:ext>
            </a:extLst>
          </p:cNvPr>
          <p:cNvCxnSpPr/>
          <p:nvPr/>
        </p:nvCxnSpPr>
        <p:spPr>
          <a:xfrm>
            <a:off x="4605249" y="1600895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A8910409-08E1-415E-B674-E328ECE11703}"/>
              </a:ext>
            </a:extLst>
          </p:cNvPr>
          <p:cNvSpPr txBox="1"/>
          <p:nvPr/>
        </p:nvSpPr>
        <p:spPr>
          <a:xfrm>
            <a:off x="8204605" y="1595768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pic>
        <p:nvPicPr>
          <p:cNvPr id="14" name="Graphic 13" descr="Person with idea">
            <a:extLst>
              <a:ext uri="{FF2B5EF4-FFF2-40B4-BE49-F238E27FC236}">
                <a16:creationId xmlns:a16="http://schemas.microsoft.com/office/drawing/2014/main" id="{1373529D-E746-40BD-9590-DEE7C6ADA6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63806" y="1665084"/>
            <a:ext cx="389752" cy="38975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E956473-5C98-40E3-A2B8-7302CD7953F7}"/>
              </a:ext>
            </a:extLst>
          </p:cNvPr>
          <p:cNvCxnSpPr/>
          <p:nvPr/>
        </p:nvCxnSpPr>
        <p:spPr>
          <a:xfrm>
            <a:off x="4605249" y="2486707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croll: Horizontal 15">
            <a:extLst>
              <a:ext uri="{FF2B5EF4-FFF2-40B4-BE49-F238E27FC236}">
                <a16:creationId xmlns:a16="http://schemas.microsoft.com/office/drawing/2014/main" id="{213C43E0-4EBE-480B-BCD9-0800DCBC2816}"/>
              </a:ext>
            </a:extLst>
          </p:cNvPr>
          <p:cNvSpPr/>
          <p:nvPr/>
        </p:nvSpPr>
        <p:spPr>
          <a:xfrm>
            <a:off x="4165104" y="1419649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215C637-1F45-4DE3-8378-B37DFD5E5BDA}"/>
              </a:ext>
            </a:extLst>
          </p:cNvPr>
          <p:cNvSpPr/>
          <p:nvPr/>
        </p:nvSpPr>
        <p:spPr>
          <a:xfrm>
            <a:off x="6237782" y="2559325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Unit tests &amp; QA</a:t>
            </a:r>
          </a:p>
          <a:p>
            <a:pPr algn="ctr"/>
            <a:r>
              <a:rPr lang="nl-NL" sz="1013" dirty="0"/>
              <a:t>(</a:t>
            </a:r>
            <a:r>
              <a:rPr lang="nl-NL" sz="1013" dirty="0" err="1"/>
              <a:t>Behavior</a:t>
            </a:r>
            <a:r>
              <a:rPr lang="nl-NL" sz="1013" dirty="0"/>
              <a:t> Tests)</a:t>
            </a:r>
            <a:endParaRPr lang="en-NL" sz="1013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5EE9F7C-29AE-4FE3-B8EC-5354D0102B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98" y="341820"/>
            <a:ext cx="943412" cy="1187075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E50C3F35-F6C0-42AA-83E0-29795A50B693}"/>
              </a:ext>
            </a:extLst>
          </p:cNvPr>
          <p:cNvSpPr/>
          <p:nvPr/>
        </p:nvSpPr>
        <p:spPr>
          <a:xfrm>
            <a:off x="3647317" y="1964127"/>
            <a:ext cx="1675534" cy="758119"/>
          </a:xfrm>
          <a:prstGeom prst="wedgeRoundRectCallout">
            <a:avLst>
              <a:gd name="adj1" fmla="val 70476"/>
              <a:gd name="adj2" fmla="val -16002"/>
              <a:gd name="adj3" fmla="val 166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>
                <a:solidFill>
                  <a:schemeClr val="accent6">
                    <a:lumMod val="75000"/>
                  </a:schemeClr>
                </a:solidFill>
              </a:rPr>
              <a:t>Refactoring</a:t>
            </a:r>
            <a:endParaRPr lang="en-NL" sz="18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3FC2CB8A-1DED-40D1-9B04-6B6B4206A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75193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307783-0326-4238-AE91-F6BF4A0223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A0C7CC-18FA-4C3C-B716-F6A91720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31A251-BBE8-492F-AA14-EA34FC84B1DB}"/>
              </a:ext>
            </a:extLst>
          </p:cNvPr>
          <p:cNvSpPr txBox="1"/>
          <p:nvPr/>
        </p:nvSpPr>
        <p:spPr>
          <a:xfrm>
            <a:off x="91440" y="110332"/>
            <a:ext cx="6968254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300">
                <a:latin typeface="Lucida Sans Typewriter" panose="020B0509030504030204" pitchFamily="49" charset="0"/>
              </a:defRPr>
            </a:lvl1pPr>
          </a:lstStyle>
          <a:p>
            <a:r>
              <a:rPr lang="en-US" dirty="0"/>
              <a:t>private void </a:t>
            </a:r>
            <a:r>
              <a:rPr lang="en-US" dirty="0" err="1"/>
              <a:t>calculatePayroll</a:t>
            </a:r>
            <a:r>
              <a:rPr lang="en-US" dirty="0"/>
              <a:t> (</a:t>
            </a:r>
            <a:r>
              <a:rPr lang="en-US" dirty="0" err="1"/>
              <a:t>SpecialList</a:t>
            </a:r>
            <a:r>
              <a:rPr lang="en-US" dirty="0"/>
              <a:t>&lt;Employee&gt; </a:t>
            </a:r>
            <a:r>
              <a:rPr lang="en-US" dirty="0" err="1"/>
              <a:t>employeeGroup</a:t>
            </a:r>
            <a:r>
              <a:rPr lang="en-US" dirty="0"/>
              <a:t>) {</a:t>
            </a:r>
          </a:p>
          <a:p>
            <a:r>
              <a:rPr lang="en-US" dirty="0"/>
              <a:t>  while (</a:t>
            </a:r>
            <a:r>
              <a:rPr lang="en-US" dirty="0" err="1"/>
              <a:t>employeeGroup.HasMore</a:t>
            </a:r>
            <a:r>
              <a:rPr lang="en-US" dirty="0"/>
              <a:t>()) { </a:t>
            </a:r>
          </a:p>
          <a:p>
            <a:r>
              <a:rPr lang="en-US" dirty="0"/>
              <a:t>    Employee </a:t>
            </a:r>
            <a:r>
              <a:rPr lang="en-US" dirty="0" err="1"/>
              <a:t>employee</a:t>
            </a:r>
            <a:r>
              <a:rPr lang="en-US" dirty="0"/>
              <a:t> = </a:t>
            </a:r>
            <a:r>
              <a:rPr lang="en-US" dirty="0" err="1"/>
              <a:t>employeeGroup.getNext</a:t>
            </a:r>
            <a:r>
              <a:rPr lang="en-US" dirty="0"/>
              <a:t>(true) ; </a:t>
            </a:r>
          </a:p>
          <a:p>
            <a:r>
              <a:rPr lang="en-US" dirty="0"/>
              <a:t>    </a:t>
            </a:r>
            <a:r>
              <a:rPr lang="en-US" dirty="0" err="1"/>
              <a:t>employee.updateSalary</a:t>
            </a:r>
            <a:r>
              <a:rPr lang="en-US" dirty="0"/>
              <a:t>() ;</a:t>
            </a:r>
          </a:p>
          <a:p>
            <a:r>
              <a:rPr lang="en-US" dirty="0"/>
              <a:t>    </a:t>
            </a:r>
            <a:r>
              <a:rPr lang="en-US" dirty="0" err="1"/>
              <a:t>Payroll.distributeCheck</a:t>
            </a:r>
            <a:r>
              <a:rPr lang="en-US" dirty="0"/>
              <a:t>(employee) ;</a:t>
            </a:r>
          </a:p>
          <a:p>
            <a:r>
              <a:rPr lang="en-US" dirty="0"/>
              <a:t>  }</a:t>
            </a:r>
          </a:p>
          <a:p>
            <a:r>
              <a:rPr lang="en-US" dirty="0"/>
              <a:t>}</a:t>
            </a:r>
          </a:p>
          <a:p>
            <a:endParaRPr lang="en-US" dirty="0" err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5E3F55-1168-424D-BB1A-13DFF6BF5351}"/>
              </a:ext>
            </a:extLst>
          </p:cNvPr>
          <p:cNvSpPr txBox="1"/>
          <p:nvPr/>
        </p:nvSpPr>
        <p:spPr>
          <a:xfrm>
            <a:off x="4418919" y="3286864"/>
            <a:ext cx="4645502" cy="16004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private void process (</a:t>
            </a:r>
            <a:r>
              <a:rPr lang="en-US" sz="1300" dirty="0" err="1">
                <a:latin typeface="Lucida Sans Typewriter" panose="020B0509030504030204" pitchFamily="49" charset="0"/>
              </a:rPr>
              <a:t>SpecialList</a:t>
            </a:r>
            <a:r>
              <a:rPr lang="en-US" sz="1300" dirty="0">
                <a:latin typeface="Lucida Sans Typewriter" panose="020B0509030504030204" pitchFamily="49" charset="0"/>
              </a:rPr>
              <a:t> </a:t>
            </a:r>
          </a:p>
          <a:p>
            <a:r>
              <a:rPr lang="en-US" sz="1300" dirty="0">
                <a:latin typeface="Lucida Sans Typewriter" panose="020B0509030504030204" pitchFamily="49" charset="0"/>
              </a:rPr>
              <a:t>g) {  while (g.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HasMore</a:t>
            </a:r>
            <a:r>
              <a:rPr lang="en-US" sz="1300" dirty="0">
                <a:latin typeface="Lucida Sans Typewriter" panose="020B0509030504030204" pitchFamily="49" charset="0"/>
              </a:rPr>
              <a:t>()) {  e = 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g.getNext</a:t>
            </a:r>
            <a:r>
              <a:rPr lang="en-US" sz="1300" dirty="0">
                <a:latin typeface="Lucida Sans Typewriter" panose="020B0509030504030204" pitchFamily="49" charset="0"/>
              </a:rPr>
              <a:t>(true) ; e.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updSal</a:t>
            </a:r>
            <a:endParaRPr lang="en-US" sz="1300" dirty="0">
              <a:latin typeface="Lucida Sans Typewriter" panose="020B0509030504030204" pitchFamily="49" charset="0"/>
            </a:endParaRPr>
          </a:p>
          <a:p>
            <a:r>
              <a:rPr lang="en-US" sz="1300" dirty="0">
                <a:latin typeface="Lucida Sans Typewriter" panose="020B0509030504030204" pitchFamily="49" charset="0"/>
              </a:rPr>
              <a:t>() ; /* discard check for temp workers */ </a:t>
            </a:r>
            <a:r>
              <a:rPr lang="en-US" sz="1300" dirty="0" err="1">
                <a:latin typeface="Lucida Sans Typewriter" panose="020B0509030504030204" pitchFamily="49" charset="0"/>
              </a:rPr>
              <a:t>Prl</a:t>
            </a:r>
            <a:r>
              <a:rPr lang="en-US" sz="1300" dirty="0">
                <a:latin typeface="Lucida Sans Typewriter" panose="020B0509030504030204" pitchFamily="49" charset="0"/>
              </a:rPr>
              <a:t>.</a:t>
            </a:r>
          </a:p>
          <a:p>
            <a:r>
              <a:rPr lang="en-US" sz="1300" dirty="0" err="1">
                <a:latin typeface="Lucida Sans Typewriter" panose="020B0509030504030204" pitchFamily="49" charset="0"/>
              </a:rPr>
              <a:t>disChk</a:t>
            </a:r>
            <a:r>
              <a:rPr lang="en-US" sz="1300" dirty="0">
                <a:latin typeface="Lucida Sans Typewriter" panose="020B0509030504030204" pitchFamily="49" charset="0"/>
              </a:rPr>
              <a:t>(e) ;  }</a:t>
            </a:r>
          </a:p>
          <a:p>
            <a:r>
              <a:rPr lang="en-US" sz="1300" dirty="0">
                <a:latin typeface="Lucida Sans Typewriter" panose="020B0509030504030204" pitchFamily="49" charset="0"/>
              </a:rPr>
              <a:t>                     }</a:t>
            </a:r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8865964C-A426-4B95-AFE5-49B9375A55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4340" name="Picture 4" descr="When You Find Yourself Acting Desperate… Do This To Get Your Power Back |  by Barry Davret | Life skills | Medium">
            <a:extLst>
              <a:ext uri="{FF2B5EF4-FFF2-40B4-BE49-F238E27FC236}">
                <a16:creationId xmlns:a16="http://schemas.microsoft.com/office/drawing/2014/main" id="{643C1DB7-9759-48AB-86DA-03D0DB9F4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201" y="925263"/>
            <a:ext cx="5189220" cy="2075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63E4300-A79B-4F95-845D-F28CAB85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763069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itle 2">
            <a:extLst>
              <a:ext uri="{FF2B5EF4-FFF2-40B4-BE49-F238E27FC236}">
                <a16:creationId xmlns:a16="http://schemas.microsoft.com/office/drawing/2014/main" id="{C81832D9-E282-47C1-A4C7-BAC729B405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2050" name="Picture 2" descr="Summary of 'Clean code' by Robert C. Martin · GitHub">
            <a:extLst>
              <a:ext uri="{FF2B5EF4-FFF2-40B4-BE49-F238E27FC236}">
                <a16:creationId xmlns:a16="http://schemas.microsoft.com/office/drawing/2014/main" id="{FF3CCEAC-4B92-46BE-B6B4-88E4404A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16802" y="266400"/>
            <a:ext cx="6556680" cy="4540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78B2E2-09F3-4BC2-9630-62D64671D1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75" name="Subtitle 5">
            <a:extLst>
              <a:ext uri="{FF2B5EF4-FFF2-40B4-BE49-F238E27FC236}">
                <a16:creationId xmlns:a16="http://schemas.microsoft.com/office/drawing/2014/main" id="{2E9D16DE-F323-4CAC-B0D9-7C0EE21B7F86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  <p:sp>
        <p:nvSpPr>
          <p:cNvPr id="71" name="Text Placeholder 1">
            <a:extLst>
              <a:ext uri="{FF2B5EF4-FFF2-40B4-BE49-F238E27FC236}">
                <a16:creationId xmlns:a16="http://schemas.microsoft.com/office/drawing/2014/main" id="{19EF5317-EEBA-483E-8F34-EB04D6CA491F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6775199" y="1548000"/>
            <a:ext cx="2051999" cy="3024000"/>
          </a:xfrm>
        </p:spPr>
        <p:txBody>
          <a:bodyPr/>
          <a:lstStyle/>
          <a:p>
            <a:r>
              <a:rPr lang="en-US" dirty="0"/>
              <a:t>Clean Code Guidelines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ADB2A99-FF44-45B3-A7BA-6E6AC2853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78</a:t>
            </a:fld>
            <a:endParaRPr lang="nl-NL"/>
          </a:p>
        </p:txBody>
      </p:sp>
      <p:pic>
        <p:nvPicPr>
          <p:cNvPr id="3" name="Picture 2" descr="Image result for wtfs">
            <a:extLst>
              <a:ext uri="{FF2B5EF4-FFF2-40B4-BE49-F238E27FC236}">
                <a16:creationId xmlns:a16="http://schemas.microsoft.com/office/drawing/2014/main" id="{779F049B-0C8B-4EFB-B645-B68870D93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85" y="325813"/>
            <a:ext cx="5622416" cy="442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73194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12ABF8-D7E8-449B-88D6-D4A75C78C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Clean </a:t>
            </a:r>
            <a:r>
              <a:rPr lang="nl-NL" dirty="0" err="1"/>
              <a:t>Coding</a:t>
            </a:r>
            <a:r>
              <a:rPr lang="nl-NL" dirty="0"/>
              <a:t> </a:t>
            </a:r>
            <a:r>
              <a:rPr lang="nl-NL" dirty="0" err="1"/>
              <a:t>Guidelines</a:t>
            </a:r>
            <a:endParaRPr lang="en-NL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9D461-6D21-444E-AEFA-6EDC92D48D2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NL" dirty="0"/>
              <a:t>Code is as </a:t>
            </a:r>
            <a:r>
              <a:rPr lang="nl-NL" dirty="0" err="1"/>
              <a:t>simple</a:t>
            </a:r>
            <a:r>
              <a:rPr lang="nl-NL" dirty="0"/>
              <a:t> as </a:t>
            </a:r>
            <a:r>
              <a:rPr lang="nl-NL" dirty="0" err="1"/>
              <a:t>possible</a:t>
            </a:r>
            <a:endParaRPr lang="nl-NL" dirty="0"/>
          </a:p>
          <a:p>
            <a:r>
              <a:rPr lang="nl-NL" dirty="0"/>
              <a:t>Code </a:t>
            </a:r>
            <a:r>
              <a:rPr lang="nl-NL" dirty="0" err="1"/>
              <a:t>reads</a:t>
            </a:r>
            <a:r>
              <a:rPr lang="nl-NL" dirty="0"/>
              <a:t> like well </a:t>
            </a:r>
            <a:r>
              <a:rPr lang="nl-NL" dirty="0" err="1"/>
              <a:t>written</a:t>
            </a:r>
            <a:r>
              <a:rPr lang="nl-NL" dirty="0"/>
              <a:t> </a:t>
            </a:r>
            <a:r>
              <a:rPr lang="nl-NL" dirty="0" err="1"/>
              <a:t>prose</a:t>
            </a:r>
            <a:endParaRPr lang="nl-NL" dirty="0"/>
          </a:p>
          <a:p>
            <a:r>
              <a:rPr lang="nl-NL" dirty="0"/>
              <a:t>Code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contain</a:t>
            </a:r>
            <a:r>
              <a:rPr lang="nl-NL" dirty="0"/>
              <a:t> (m)</a:t>
            </a:r>
            <a:r>
              <a:rPr lang="nl-NL" dirty="0" err="1"/>
              <a:t>any</a:t>
            </a:r>
            <a:r>
              <a:rPr lang="nl-NL" dirty="0"/>
              <a:t> surprises (</a:t>
            </a:r>
            <a:r>
              <a:rPr lang="nl-NL" dirty="0" err="1"/>
              <a:t>WTFs</a:t>
            </a:r>
            <a:r>
              <a:rPr lang="nl-NL" dirty="0"/>
              <a:t>)</a:t>
            </a:r>
          </a:p>
          <a:p>
            <a:r>
              <a:rPr lang="nl-NL" dirty="0" err="1"/>
              <a:t>Functions</a:t>
            </a:r>
            <a:r>
              <a:rPr lang="nl-NL" dirty="0"/>
              <a:t> (</a:t>
            </a:r>
            <a:r>
              <a:rPr lang="nl-NL" dirty="0" err="1"/>
              <a:t>methods</a:t>
            </a:r>
            <a:r>
              <a:rPr lang="nl-NL" dirty="0"/>
              <a:t>) are small </a:t>
            </a:r>
            <a:r>
              <a:rPr lang="nl-NL" dirty="0" err="1"/>
              <a:t>and</a:t>
            </a:r>
            <a:r>
              <a:rPr lang="nl-NL" dirty="0"/>
              <a:t> easy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comprehend</a:t>
            </a:r>
            <a:endParaRPr lang="nl-NL" dirty="0"/>
          </a:p>
          <a:p>
            <a:pPr lvl="1"/>
            <a:r>
              <a:rPr lang="nl-NL" dirty="0"/>
              <a:t>SRP (Single </a:t>
            </a:r>
            <a:r>
              <a:rPr lang="nl-NL" dirty="0" err="1"/>
              <a:t>Responsibility</a:t>
            </a:r>
            <a:r>
              <a:rPr lang="nl-NL" dirty="0"/>
              <a:t> </a:t>
            </a:r>
            <a:r>
              <a:rPr lang="nl-NL" dirty="0" err="1"/>
              <a:t>Principle</a:t>
            </a:r>
            <a:r>
              <a:rPr lang="nl-NL" dirty="0"/>
              <a:t> for </a:t>
            </a:r>
            <a:r>
              <a:rPr lang="nl-NL" dirty="0" err="1"/>
              <a:t>functions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Low (</a:t>
            </a:r>
            <a:r>
              <a:rPr lang="nl-NL" dirty="0" err="1"/>
              <a:t>cyclomatic</a:t>
            </a:r>
            <a:r>
              <a:rPr lang="nl-NL" dirty="0"/>
              <a:t>) </a:t>
            </a:r>
            <a:r>
              <a:rPr lang="nl-NL" dirty="0" err="1"/>
              <a:t>complexity</a:t>
            </a:r>
            <a:endParaRPr lang="nl-NL" dirty="0"/>
          </a:p>
          <a:p>
            <a:r>
              <a:rPr lang="nl-NL" dirty="0"/>
              <a:t>No dead code</a:t>
            </a:r>
          </a:p>
          <a:p>
            <a:pPr lvl="1"/>
            <a:r>
              <a:rPr lang="nl-NL" dirty="0" err="1"/>
              <a:t>Commented</a:t>
            </a:r>
            <a:r>
              <a:rPr lang="nl-NL" dirty="0"/>
              <a:t> out or </a:t>
            </a:r>
            <a:r>
              <a:rPr lang="nl-NL" dirty="0" err="1"/>
              <a:t>simply</a:t>
            </a:r>
            <a:r>
              <a:rPr lang="nl-NL" dirty="0"/>
              <a:t> never </a:t>
            </a:r>
            <a:r>
              <a:rPr lang="nl-NL" dirty="0" err="1"/>
              <a:t>executed</a:t>
            </a:r>
            <a:endParaRPr lang="nl-NL" dirty="0"/>
          </a:p>
          <a:p>
            <a:r>
              <a:rPr lang="nl-NL" dirty="0" err="1"/>
              <a:t>Naming</a:t>
            </a:r>
            <a:endParaRPr lang="nl-NL" dirty="0"/>
          </a:p>
          <a:p>
            <a:pPr lvl="1"/>
            <a:r>
              <a:rPr lang="nl-NL" dirty="0"/>
              <a:t>Classes, </a:t>
            </a:r>
            <a:r>
              <a:rPr lang="nl-NL" dirty="0" err="1"/>
              <a:t>Functions</a:t>
            </a:r>
            <a:r>
              <a:rPr lang="nl-NL" dirty="0"/>
              <a:t>, </a:t>
            </a:r>
            <a:r>
              <a:rPr lang="nl-NL" dirty="0" err="1"/>
              <a:t>Variables,Constants</a:t>
            </a:r>
            <a:r>
              <a:rPr lang="nl-NL" dirty="0"/>
              <a:t>, Parameters/</a:t>
            </a:r>
            <a:r>
              <a:rPr lang="nl-NL" dirty="0" err="1"/>
              <a:t>Arguments</a:t>
            </a:r>
            <a:r>
              <a:rPr lang="nl-NL" dirty="0"/>
              <a:t>, </a:t>
            </a:r>
            <a:r>
              <a:rPr lang="nl-NL" dirty="0" err="1"/>
              <a:t>Exceptions</a:t>
            </a:r>
            <a:endParaRPr lang="nl-NL" dirty="0"/>
          </a:p>
          <a:p>
            <a:pPr lvl="1"/>
            <a:r>
              <a:rPr lang="nl-NL" dirty="0" err="1"/>
              <a:t>Clear</a:t>
            </a:r>
            <a:r>
              <a:rPr lang="nl-NL" dirty="0"/>
              <a:t>, consistent (</a:t>
            </a:r>
            <a:r>
              <a:rPr lang="nl-NL" dirty="0" err="1"/>
              <a:t>same</a:t>
            </a:r>
            <a:r>
              <a:rPr lang="nl-NL" dirty="0"/>
              <a:t> name for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thing</a:t>
            </a:r>
            <a:r>
              <a:rPr lang="nl-NL" dirty="0"/>
              <a:t>, </a:t>
            </a:r>
            <a:r>
              <a:rPr lang="nl-NL" dirty="0" err="1"/>
              <a:t>same</a:t>
            </a:r>
            <a:r>
              <a:rPr lang="nl-NL" dirty="0"/>
              <a:t> </a:t>
            </a:r>
            <a:r>
              <a:rPr lang="nl-NL" dirty="0" err="1"/>
              <a:t>formatting</a:t>
            </a:r>
            <a:r>
              <a:rPr lang="nl-NL" dirty="0"/>
              <a:t> for </a:t>
            </a:r>
            <a:r>
              <a:rPr lang="nl-NL" dirty="0" err="1"/>
              <a:t>names</a:t>
            </a:r>
            <a:r>
              <a:rPr lang="nl-NL" dirty="0"/>
              <a:t> </a:t>
            </a:r>
            <a:r>
              <a:rPr lang="nl-NL" dirty="0" err="1"/>
              <a:t>throughout</a:t>
            </a:r>
            <a:r>
              <a:rPr lang="nl-NL" dirty="0"/>
              <a:t>)</a:t>
            </a:r>
          </a:p>
          <a:p>
            <a:r>
              <a:rPr lang="nl-NL" dirty="0" err="1"/>
              <a:t>Assertions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validate</a:t>
            </a:r>
            <a:r>
              <a:rPr lang="nl-NL" dirty="0"/>
              <a:t> input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function</a:t>
            </a:r>
            <a:endParaRPr lang="nl-NL" dirty="0"/>
          </a:p>
          <a:p>
            <a:pPr lvl="1"/>
            <a:r>
              <a:rPr lang="nl-NL" dirty="0"/>
              <a:t>Built-in safe </a:t>
            </a:r>
            <a:r>
              <a:rPr lang="nl-NL" dirty="0" err="1"/>
              <a:t>guard</a:t>
            </a:r>
            <a:r>
              <a:rPr lang="nl-NL" dirty="0"/>
              <a:t> </a:t>
            </a:r>
            <a:r>
              <a:rPr lang="nl-NL" i="1" dirty="0" err="1"/>
              <a:t>and</a:t>
            </a:r>
            <a:r>
              <a:rPr lang="nl-NL" i="1" dirty="0"/>
              <a:t> </a:t>
            </a:r>
            <a:r>
              <a:rPr lang="nl-NL" dirty="0" err="1"/>
              <a:t>documentation</a:t>
            </a:r>
            <a:endParaRPr lang="nl-NL" dirty="0"/>
          </a:p>
          <a:p>
            <a:r>
              <a:rPr lang="nl-NL" dirty="0" err="1"/>
              <a:t>Only</a:t>
            </a:r>
            <a:r>
              <a:rPr lang="nl-NL" dirty="0"/>
              <a:t> public access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that</a:t>
            </a:r>
            <a:r>
              <a:rPr lang="nl-NL" dirty="0"/>
              <a:t> is </a:t>
            </a:r>
            <a:r>
              <a:rPr lang="nl-NL" dirty="0" err="1"/>
              <a:t>really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(</a:t>
            </a:r>
            <a:r>
              <a:rPr lang="nl-NL" dirty="0" err="1"/>
              <a:t>encapsulation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Public-</a:t>
            </a:r>
            <a:r>
              <a:rPr lang="nl-NL" dirty="0" err="1"/>
              <a:t>ness</a:t>
            </a:r>
            <a:r>
              <a:rPr lang="nl-NL" dirty="0"/>
              <a:t> </a:t>
            </a:r>
            <a:r>
              <a:rPr lang="nl-NL" dirty="0" err="1"/>
              <a:t>introduces</a:t>
            </a:r>
            <a:r>
              <a:rPr lang="nl-NL" dirty="0"/>
              <a:t> a </a:t>
            </a:r>
            <a:r>
              <a:rPr lang="nl-NL" dirty="0" err="1"/>
              <a:t>responsibility</a:t>
            </a:r>
            <a:r>
              <a:rPr lang="nl-NL" dirty="0"/>
              <a:t> (</a:t>
            </a:r>
            <a:r>
              <a:rPr lang="nl-NL" dirty="0" err="1"/>
              <a:t>that</a:t>
            </a:r>
            <a:r>
              <a:rPr lang="nl-NL" dirty="0"/>
              <a:t> </a:t>
            </a:r>
            <a:r>
              <a:rPr lang="nl-NL" dirty="0" err="1"/>
              <a:t>brings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!)</a:t>
            </a:r>
          </a:p>
          <a:p>
            <a:r>
              <a:rPr lang="nl-NL" dirty="0"/>
              <a:t>No premature, </a:t>
            </a:r>
            <a:r>
              <a:rPr lang="nl-NL" dirty="0" err="1"/>
              <a:t>unrequested</a:t>
            </a:r>
            <a:r>
              <a:rPr lang="nl-NL" dirty="0"/>
              <a:t> performance </a:t>
            </a:r>
            <a:r>
              <a:rPr lang="nl-NL" dirty="0" err="1"/>
              <a:t>optimizations</a:t>
            </a:r>
            <a:endParaRPr lang="nl-NL" dirty="0"/>
          </a:p>
          <a:p>
            <a:pPr lvl="1"/>
            <a:r>
              <a:rPr lang="nl-NL" dirty="0"/>
              <a:t>(but of course no </a:t>
            </a:r>
            <a:r>
              <a:rPr lang="nl-NL" dirty="0" err="1"/>
              <a:t>blatantly</a:t>
            </a:r>
            <a:r>
              <a:rPr lang="nl-NL" dirty="0"/>
              <a:t> ignorant designs)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A2F11AD-442F-4AFE-B5D8-C37BC0EAB81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nl-NL" dirty="0"/>
              <a:t>No </a:t>
            </a:r>
            <a:r>
              <a:rPr lang="nl-NL" i="1" dirty="0" err="1"/>
              <a:t>magic</a:t>
            </a:r>
            <a:r>
              <a:rPr lang="nl-NL" i="1" dirty="0"/>
              <a:t> </a:t>
            </a:r>
            <a:r>
              <a:rPr lang="nl-NL" i="1" dirty="0" err="1"/>
              <a:t>numbers</a:t>
            </a:r>
            <a:r>
              <a:rPr lang="nl-NL" dirty="0"/>
              <a:t> (hard </a:t>
            </a:r>
            <a:r>
              <a:rPr lang="nl-NL" dirty="0" err="1"/>
              <a:t>coded</a:t>
            </a:r>
            <a:r>
              <a:rPr lang="nl-NL" dirty="0"/>
              <a:t> </a:t>
            </a:r>
            <a:r>
              <a:rPr lang="nl-NL" dirty="0" err="1"/>
              <a:t>values</a:t>
            </a:r>
            <a:r>
              <a:rPr lang="nl-NL" dirty="0"/>
              <a:t> </a:t>
            </a:r>
            <a:r>
              <a:rPr lang="nl-NL" dirty="0" err="1"/>
              <a:t>instead</a:t>
            </a:r>
            <a:r>
              <a:rPr lang="nl-NL" dirty="0"/>
              <a:t> of </a:t>
            </a:r>
            <a:r>
              <a:rPr lang="nl-NL" dirty="0" err="1"/>
              <a:t>named</a:t>
            </a:r>
            <a:r>
              <a:rPr lang="nl-NL" dirty="0"/>
              <a:t> constants)</a:t>
            </a:r>
            <a:endParaRPr lang="en-NL" dirty="0"/>
          </a:p>
          <a:p>
            <a:r>
              <a:rPr lang="nl-NL" dirty="0"/>
              <a:t>Code </a:t>
            </a:r>
            <a:r>
              <a:rPr lang="nl-NL" dirty="0" err="1"/>
              <a:t>comments</a:t>
            </a:r>
            <a:endParaRPr lang="nl-NL" dirty="0"/>
          </a:p>
          <a:p>
            <a:pPr lvl="1"/>
            <a:r>
              <a:rPr lang="nl-NL" dirty="0"/>
              <a:t>Are a </a:t>
            </a:r>
            <a:r>
              <a:rPr lang="nl-NL" dirty="0" err="1"/>
              <a:t>somewhat</a:t>
            </a:r>
            <a:r>
              <a:rPr lang="nl-NL" dirty="0"/>
              <a:t> </a:t>
            </a:r>
            <a:r>
              <a:rPr lang="nl-NL" dirty="0" err="1"/>
              <a:t>poor</a:t>
            </a:r>
            <a:r>
              <a:rPr lang="nl-NL" dirty="0"/>
              <a:t> second best for </a:t>
            </a:r>
            <a:r>
              <a:rPr lang="nl-NL" dirty="0" err="1"/>
              <a:t>when</a:t>
            </a:r>
            <a:r>
              <a:rPr lang="nl-NL" dirty="0"/>
              <a:t> code is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clear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itself</a:t>
            </a:r>
            <a:endParaRPr lang="nl-NL" dirty="0"/>
          </a:p>
          <a:p>
            <a:pPr lvl="1"/>
            <a:r>
              <a:rPr lang="nl-NL" dirty="0" err="1"/>
              <a:t>Sometimes</a:t>
            </a:r>
            <a:r>
              <a:rPr lang="nl-NL" dirty="0"/>
              <a:t> </a:t>
            </a:r>
            <a:r>
              <a:rPr lang="nl-NL" dirty="0" err="1"/>
              <a:t>required</a:t>
            </a:r>
            <a:r>
              <a:rPr lang="nl-NL" dirty="0"/>
              <a:t> for </a:t>
            </a:r>
            <a:r>
              <a:rPr lang="nl-NL" dirty="0" err="1"/>
              <a:t>clarification</a:t>
            </a:r>
            <a:r>
              <a:rPr lang="nl-NL" dirty="0"/>
              <a:t>/</a:t>
            </a:r>
            <a:r>
              <a:rPr lang="nl-NL" dirty="0" err="1"/>
              <a:t>reference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external</a:t>
            </a:r>
            <a:r>
              <a:rPr lang="nl-NL" dirty="0"/>
              <a:t> source (incident, </a:t>
            </a:r>
            <a:r>
              <a:rPr lang="nl-NL" dirty="0" err="1"/>
              <a:t>workaround</a:t>
            </a:r>
            <a:r>
              <a:rPr lang="nl-NL" dirty="0"/>
              <a:t>, …)</a:t>
            </a:r>
          </a:p>
          <a:p>
            <a:pPr lvl="1"/>
            <a:r>
              <a:rPr lang="nl-NL" dirty="0" err="1"/>
              <a:t>Comments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lie</a:t>
            </a:r>
            <a:r>
              <a:rPr lang="nl-NL" dirty="0"/>
              <a:t> – no </a:t>
            </a:r>
            <a:r>
              <a:rPr lang="nl-NL" dirty="0" err="1"/>
              <a:t>automated</a:t>
            </a:r>
            <a:r>
              <a:rPr lang="nl-NL" dirty="0"/>
              <a:t> </a:t>
            </a:r>
            <a:r>
              <a:rPr lang="nl-NL" dirty="0" err="1"/>
              <a:t>enforcement</a:t>
            </a:r>
            <a:r>
              <a:rPr lang="nl-NL" dirty="0"/>
              <a:t> of </a:t>
            </a:r>
            <a:r>
              <a:rPr lang="nl-NL" dirty="0" err="1"/>
              <a:t>being</a:t>
            </a:r>
            <a:r>
              <a:rPr lang="nl-NL" dirty="0"/>
              <a:t> </a:t>
            </a:r>
            <a:r>
              <a:rPr lang="nl-NL" dirty="0" err="1"/>
              <a:t>synchronized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code</a:t>
            </a:r>
          </a:p>
          <a:p>
            <a:r>
              <a:rPr lang="nl-NL" dirty="0" err="1"/>
              <a:t>Decoupling</a:t>
            </a:r>
            <a:r>
              <a:rPr lang="nl-NL" dirty="0"/>
              <a:t> – </a:t>
            </a:r>
            <a:r>
              <a:rPr lang="nl-NL" dirty="0" err="1"/>
              <a:t>minimal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dependencies</a:t>
            </a:r>
            <a:endParaRPr lang="nl-NL" dirty="0"/>
          </a:p>
          <a:p>
            <a:r>
              <a:rPr lang="nl-NL" dirty="0" err="1"/>
              <a:t>Testable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mockbable</a:t>
            </a:r>
            <a:r>
              <a:rPr lang="nl-NL" dirty="0"/>
              <a:t> (</a:t>
            </a:r>
            <a:r>
              <a:rPr lang="nl-NL" dirty="0" err="1"/>
              <a:t>injectable</a:t>
            </a:r>
            <a:r>
              <a:rPr lang="nl-NL" dirty="0"/>
              <a:t>) </a:t>
            </a:r>
            <a:r>
              <a:rPr lang="nl-NL" dirty="0" err="1"/>
              <a:t>dependencies</a:t>
            </a:r>
            <a:endParaRPr lang="nl-NL" dirty="0"/>
          </a:p>
          <a:p>
            <a:pPr lvl="1"/>
            <a:r>
              <a:rPr lang="nl-NL" dirty="0" err="1"/>
              <a:t>Allow</a:t>
            </a:r>
            <a:r>
              <a:rPr lang="nl-NL" dirty="0"/>
              <a:t> important </a:t>
            </a:r>
            <a:r>
              <a:rPr lang="nl-NL" dirty="0" err="1"/>
              <a:t>functions</a:t>
            </a:r>
            <a:r>
              <a:rPr lang="nl-NL" dirty="0"/>
              <a:t>/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‘</a:t>
            </a:r>
            <a:r>
              <a:rPr lang="nl-NL" dirty="0" err="1"/>
              <a:t>stand-alone</a:t>
            </a:r>
            <a:r>
              <a:rPr lang="nl-NL" dirty="0"/>
              <a:t>’ </a:t>
            </a:r>
            <a:r>
              <a:rPr lang="nl-NL" dirty="0" err="1"/>
              <a:t>invocable</a:t>
            </a:r>
            <a:r>
              <a:rPr lang="nl-NL" dirty="0"/>
              <a:t> (</a:t>
            </a:r>
            <a:r>
              <a:rPr lang="nl-NL" dirty="0" err="1"/>
              <a:t>possibly</a:t>
            </a:r>
            <a:r>
              <a:rPr lang="nl-NL" dirty="0"/>
              <a:t> </a:t>
            </a:r>
            <a:r>
              <a:rPr lang="nl-NL" dirty="0" err="1"/>
              <a:t>after</a:t>
            </a:r>
            <a:r>
              <a:rPr lang="nl-NL" dirty="0"/>
              <a:t> a test setup)</a:t>
            </a:r>
          </a:p>
          <a:p>
            <a:pPr lvl="1"/>
            <a:r>
              <a:rPr lang="nl-NL" dirty="0"/>
              <a:t>Complex private </a:t>
            </a:r>
            <a:r>
              <a:rPr lang="nl-NL" dirty="0" err="1"/>
              <a:t>methods</a:t>
            </a:r>
            <a:r>
              <a:rPr lang="nl-NL" dirty="0"/>
              <a:t> </a:t>
            </a:r>
            <a:r>
              <a:rPr lang="nl-NL" dirty="0" err="1"/>
              <a:t>should</a:t>
            </a:r>
            <a:r>
              <a:rPr lang="nl-NL" dirty="0"/>
              <a:t> </a:t>
            </a:r>
            <a:r>
              <a:rPr lang="nl-NL" dirty="0" err="1"/>
              <a:t>also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testable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tested</a:t>
            </a:r>
            <a:endParaRPr lang="nl-NL" dirty="0"/>
          </a:p>
          <a:p>
            <a:r>
              <a:rPr lang="nl-NL" dirty="0"/>
              <a:t>Code on </a:t>
            </a:r>
            <a:r>
              <a:rPr lang="nl-NL" dirty="0" err="1"/>
              <a:t>Trunk</a:t>
            </a:r>
            <a:r>
              <a:rPr lang="nl-NL" dirty="0"/>
              <a:t> (Master </a:t>
            </a:r>
            <a:r>
              <a:rPr lang="nl-NL" dirty="0" err="1"/>
              <a:t>branch</a:t>
            </a:r>
            <a:r>
              <a:rPr lang="nl-NL" dirty="0"/>
              <a:t>) has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seen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four</a:t>
            </a:r>
            <a:r>
              <a:rPr lang="nl-NL" dirty="0"/>
              <a:t> </a:t>
            </a:r>
            <a:r>
              <a:rPr lang="nl-NL" dirty="0" err="1"/>
              <a:t>eyes</a:t>
            </a:r>
            <a:r>
              <a:rPr lang="nl-NL" dirty="0"/>
              <a:t> (pair </a:t>
            </a:r>
            <a:r>
              <a:rPr lang="nl-NL" dirty="0" err="1"/>
              <a:t>programming</a:t>
            </a:r>
            <a:r>
              <a:rPr lang="nl-NL" dirty="0"/>
              <a:t>/code review)</a:t>
            </a:r>
          </a:p>
          <a:p>
            <a:pPr lvl="1"/>
            <a:r>
              <a:rPr lang="nl-NL" dirty="0" err="1"/>
              <a:t>successfully</a:t>
            </a:r>
            <a:r>
              <a:rPr lang="nl-NL" dirty="0"/>
              <a:t> </a:t>
            </a:r>
            <a:r>
              <a:rPr lang="nl-NL" dirty="0" err="1"/>
              <a:t>tested</a:t>
            </a:r>
            <a:r>
              <a:rPr lang="nl-NL" dirty="0"/>
              <a:t> - unit, code QA, </a:t>
            </a:r>
            <a:r>
              <a:rPr lang="nl-NL" dirty="0" err="1"/>
              <a:t>build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test</a:t>
            </a:r>
          </a:p>
          <a:p>
            <a:pPr lvl="1"/>
            <a:r>
              <a:rPr lang="nl-NL" dirty="0" err="1"/>
              <a:t>validation</a:t>
            </a:r>
            <a:r>
              <a:rPr lang="nl-NL" dirty="0"/>
              <a:t> of code (unit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integration</a:t>
            </a:r>
            <a:r>
              <a:rPr lang="nl-NL" dirty="0"/>
              <a:t>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(</a:t>
            </a:r>
            <a:r>
              <a:rPr lang="nl-NL" dirty="0" err="1"/>
              <a:t>acceptance</a:t>
            </a:r>
            <a:r>
              <a:rPr lang="nl-NL" dirty="0"/>
              <a:t>) has high </a:t>
            </a:r>
            <a:r>
              <a:rPr lang="nl-NL" dirty="0" err="1"/>
              <a:t>coverage</a:t>
            </a:r>
            <a:r>
              <a:rPr lang="nl-NL" dirty="0"/>
              <a:t> (</a:t>
            </a:r>
            <a:r>
              <a:rPr lang="nl-NL" dirty="0" err="1"/>
              <a:t>both</a:t>
            </a:r>
            <a:r>
              <a:rPr lang="nl-NL" dirty="0"/>
              <a:t> code </a:t>
            </a:r>
            <a:r>
              <a:rPr lang="nl-NL" i="1" dirty="0" err="1"/>
              <a:t>and</a:t>
            </a:r>
            <a:r>
              <a:rPr lang="nl-NL" dirty="0"/>
              <a:t> </a:t>
            </a:r>
            <a:r>
              <a:rPr lang="nl-NL" dirty="0" err="1"/>
              <a:t>spec</a:t>
            </a:r>
            <a:r>
              <a:rPr lang="nl-NL" dirty="0"/>
              <a:t> </a:t>
            </a:r>
            <a:r>
              <a:rPr lang="nl-NL" dirty="0" err="1"/>
              <a:t>coverage</a:t>
            </a:r>
            <a:r>
              <a:rPr lang="nl-NL" dirty="0"/>
              <a:t>)</a:t>
            </a:r>
          </a:p>
          <a:p>
            <a:r>
              <a:rPr lang="nl-NL" dirty="0"/>
              <a:t>Environment </a:t>
            </a:r>
            <a:r>
              <a:rPr lang="nl-NL" dirty="0" err="1"/>
              <a:t>and</a:t>
            </a:r>
            <a:r>
              <a:rPr lang="nl-NL" dirty="0"/>
              <a:t> time or </a:t>
            </a:r>
            <a:r>
              <a:rPr lang="nl-NL" dirty="0" err="1"/>
              <a:t>conditional</a:t>
            </a:r>
            <a:r>
              <a:rPr lang="nl-NL" dirty="0"/>
              <a:t> </a:t>
            </a:r>
            <a:r>
              <a:rPr lang="nl-NL" dirty="0" err="1"/>
              <a:t>specific</a:t>
            </a:r>
            <a:r>
              <a:rPr lang="nl-NL" dirty="0"/>
              <a:t> </a:t>
            </a:r>
            <a:r>
              <a:rPr lang="nl-NL" dirty="0" err="1"/>
              <a:t>characteristics</a:t>
            </a:r>
            <a:r>
              <a:rPr lang="nl-NL" dirty="0"/>
              <a:t> are </a:t>
            </a:r>
            <a:r>
              <a:rPr lang="nl-NL" dirty="0" err="1"/>
              <a:t>configurable</a:t>
            </a:r>
            <a:r>
              <a:rPr lang="nl-NL" dirty="0"/>
              <a:t> (at </a:t>
            </a:r>
            <a:r>
              <a:rPr lang="nl-NL" dirty="0" err="1"/>
              <a:t>deployment</a:t>
            </a:r>
            <a:r>
              <a:rPr lang="nl-NL" dirty="0"/>
              <a:t> time, </a:t>
            </a:r>
            <a:r>
              <a:rPr lang="nl-NL" dirty="0" err="1"/>
              <a:t>possibly</a:t>
            </a:r>
            <a:r>
              <a:rPr lang="nl-NL" dirty="0"/>
              <a:t> even later in life)</a:t>
            </a:r>
          </a:p>
          <a:p>
            <a:pPr lvl="1"/>
            <a:r>
              <a:rPr lang="nl-NL" dirty="0"/>
              <a:t>non-</a:t>
            </a:r>
            <a:r>
              <a:rPr lang="nl-NL" dirty="0" err="1"/>
              <a:t>functional</a:t>
            </a:r>
            <a:r>
              <a:rPr lang="nl-NL" dirty="0"/>
              <a:t>: </a:t>
            </a:r>
            <a:r>
              <a:rPr lang="nl-NL" dirty="0" err="1"/>
              <a:t>connectionstrings</a:t>
            </a:r>
            <a:r>
              <a:rPr lang="nl-NL" dirty="0"/>
              <a:t>, </a:t>
            </a:r>
            <a:r>
              <a:rPr lang="nl-NL" dirty="0" err="1"/>
              <a:t>endpoints</a:t>
            </a:r>
            <a:r>
              <a:rPr lang="nl-NL" dirty="0"/>
              <a:t>, </a:t>
            </a:r>
            <a:r>
              <a:rPr lang="nl-NL" dirty="0" err="1"/>
              <a:t>credentials</a:t>
            </a:r>
            <a:endParaRPr lang="nl-NL" dirty="0"/>
          </a:p>
          <a:p>
            <a:pPr lvl="1"/>
            <a:r>
              <a:rPr lang="nl-NL" dirty="0" err="1"/>
              <a:t>functional</a:t>
            </a:r>
            <a:r>
              <a:rPr lang="nl-NL" dirty="0"/>
              <a:t>: exchange </a:t>
            </a:r>
            <a:r>
              <a:rPr lang="nl-NL" dirty="0" err="1"/>
              <a:t>rate</a:t>
            </a:r>
            <a:r>
              <a:rPr lang="nl-NL" dirty="0"/>
              <a:t>, promotion on/off, … </a:t>
            </a:r>
          </a:p>
          <a:p>
            <a:endParaRPr lang="nl-NL" dirty="0"/>
          </a:p>
          <a:p>
            <a:endParaRPr lang="en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336460-696F-4C8A-A596-D2ED3B4DA0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94DCA2-3AF1-4122-942B-C15A6360D5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79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73454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768B-3C67-4B8B-A2B5-EF293A0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276" y="3391617"/>
            <a:ext cx="3703452" cy="1022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6E384F5-137A-40B1-97F0-694CC6ECD5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91663"/>
            <a:ext cx="2798064" cy="3551837"/>
          </a:xfrm>
          <a:custGeom>
            <a:avLst/>
            <a:gdLst>
              <a:gd name="connsiteX0" fmla="*/ 640080 w 3730752"/>
              <a:gd name="connsiteY0" fmla="*/ 0 h 4735782"/>
              <a:gd name="connsiteX1" fmla="*/ 3730752 w 3730752"/>
              <a:gd name="connsiteY1" fmla="*/ 3090672 h 4735782"/>
              <a:gd name="connsiteX2" fmla="*/ 3357725 w 3730752"/>
              <a:gd name="connsiteY2" fmla="*/ 4563870 h 4735782"/>
              <a:gd name="connsiteX3" fmla="*/ 3253285 w 3730752"/>
              <a:gd name="connsiteY3" fmla="*/ 4735782 h 4735782"/>
              <a:gd name="connsiteX4" fmla="*/ 0 w 3730752"/>
              <a:gd name="connsiteY4" fmla="*/ 4735782 h 4735782"/>
              <a:gd name="connsiteX5" fmla="*/ 0 w 3730752"/>
              <a:gd name="connsiteY5" fmla="*/ 67215 h 4735782"/>
              <a:gd name="connsiteX6" fmla="*/ 17202 w 3730752"/>
              <a:gd name="connsiteY6" fmla="*/ 62792 h 4735782"/>
              <a:gd name="connsiteX7" fmla="*/ 640080 w 3730752"/>
              <a:gd name="connsiteY7" fmla="*/ 0 h 4735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730752" h="4735782">
                <a:moveTo>
                  <a:pt x="640080" y="0"/>
                </a:moveTo>
                <a:cubicBezTo>
                  <a:pt x="2347011" y="0"/>
                  <a:pt x="3730752" y="1383741"/>
                  <a:pt x="3730752" y="3090672"/>
                </a:cubicBezTo>
                <a:cubicBezTo>
                  <a:pt x="3730752" y="3624088"/>
                  <a:pt x="3595621" y="4125943"/>
                  <a:pt x="3357725" y="4563870"/>
                </a:cubicBezTo>
                <a:lnTo>
                  <a:pt x="3253285" y="4735782"/>
                </a:lnTo>
                <a:lnTo>
                  <a:pt x="0" y="4735782"/>
                </a:lnTo>
                <a:lnTo>
                  <a:pt x="0" y="67215"/>
                </a:lnTo>
                <a:lnTo>
                  <a:pt x="17202" y="62792"/>
                </a:lnTo>
                <a:cubicBezTo>
                  <a:pt x="218397" y="21621"/>
                  <a:pt x="426714" y="0"/>
                  <a:pt x="64008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DBC4630-03DA-474F-BBCB-BA3AE6B31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486" y="-3249"/>
            <a:ext cx="3182112" cy="1840618"/>
          </a:xfrm>
          <a:custGeom>
            <a:avLst/>
            <a:gdLst>
              <a:gd name="connsiteX0" fmla="*/ 28633 w 4242816"/>
              <a:gd name="connsiteY0" fmla="*/ 0 h 2454158"/>
              <a:gd name="connsiteX1" fmla="*/ 4214183 w 4242816"/>
              <a:gd name="connsiteY1" fmla="*/ 0 h 2454158"/>
              <a:gd name="connsiteX2" fmla="*/ 4231864 w 4242816"/>
              <a:gd name="connsiteY2" fmla="*/ 115848 h 2454158"/>
              <a:gd name="connsiteX3" fmla="*/ 4242816 w 4242816"/>
              <a:gd name="connsiteY3" fmla="*/ 332750 h 2454158"/>
              <a:gd name="connsiteX4" fmla="*/ 2121408 w 4242816"/>
              <a:gd name="connsiteY4" fmla="*/ 2454158 h 2454158"/>
              <a:gd name="connsiteX5" fmla="*/ 0 w 4242816"/>
              <a:gd name="connsiteY5" fmla="*/ 332750 h 2454158"/>
              <a:gd name="connsiteX6" fmla="*/ 10953 w 4242816"/>
              <a:gd name="connsiteY6" fmla="*/ 115848 h 24541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42816" h="2454158">
                <a:moveTo>
                  <a:pt x="28633" y="0"/>
                </a:moveTo>
                <a:lnTo>
                  <a:pt x="4214183" y="0"/>
                </a:lnTo>
                <a:lnTo>
                  <a:pt x="4231864" y="115848"/>
                </a:lnTo>
                <a:cubicBezTo>
                  <a:pt x="4239106" y="187164"/>
                  <a:pt x="4242816" y="259524"/>
                  <a:pt x="4242816" y="332750"/>
                </a:cubicBezTo>
                <a:cubicBezTo>
                  <a:pt x="4242816" y="1504371"/>
                  <a:pt x="3293029" y="2454158"/>
                  <a:pt x="2121408" y="2454158"/>
                </a:cubicBezTo>
                <a:cubicBezTo>
                  <a:pt x="949787" y="2454158"/>
                  <a:pt x="0" y="1504371"/>
                  <a:pt x="0" y="332750"/>
                </a:cubicBezTo>
                <a:cubicBezTo>
                  <a:pt x="0" y="259524"/>
                  <a:pt x="3710" y="187164"/>
                  <a:pt x="10953" y="115848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7" name="Snagit_SNG84C">
            <a:extLst>
              <a:ext uri="{FF2B5EF4-FFF2-40B4-BE49-F238E27FC236}">
                <a16:creationId xmlns:a16="http://schemas.microsoft.com/office/drawing/2014/main" id="{22EA0699-5F8E-4CDD-BD23-D7E389B5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1" r="-1" b="6373"/>
          <a:stretch/>
        </p:blipFill>
        <p:spPr>
          <a:xfrm>
            <a:off x="934929" y="10"/>
            <a:ext cx="2935224" cy="1713915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" name="Picture 2" descr="FIRST ON THE MOON | Pocketmags.com">
            <a:extLst>
              <a:ext uri="{FF2B5EF4-FFF2-40B4-BE49-F238E27FC236}">
                <a16:creationId xmlns:a16="http://schemas.microsoft.com/office/drawing/2014/main" id="{C6D803FF-930C-4973-8CC1-3B135FC11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" b="-1"/>
          <a:stretch/>
        </p:blipFill>
        <p:spPr bwMode="auto">
          <a:xfrm>
            <a:off x="20" y="1716248"/>
            <a:ext cx="2673458" cy="3427251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78418A25-6EAC-4140-BFE6-284E1925B5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0725" y="420987"/>
            <a:ext cx="2386584" cy="2386584"/>
          </a:xfrm>
          <a:prstGeom prst="ellipse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Snagit_SNG847">
            <a:extLst>
              <a:ext uri="{FF2B5EF4-FFF2-40B4-BE49-F238E27FC236}">
                <a16:creationId xmlns:a16="http://schemas.microsoft.com/office/drawing/2014/main" id="{34C53659-E586-4E14-9619-DC780CBB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7039" r="6" b="3716"/>
          <a:stretch/>
        </p:blipFill>
        <p:spPr>
          <a:xfrm>
            <a:off x="4144169" y="544431"/>
            <a:ext cx="2139696" cy="2139696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B9D64DB-4D5C-4A91-B45F-F301E3174F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64426" y="-3249"/>
            <a:ext cx="2579574" cy="2662562"/>
          </a:xfrm>
          <a:custGeom>
            <a:avLst/>
            <a:gdLst>
              <a:gd name="connsiteX0" fmla="*/ 115336 w 3439432"/>
              <a:gd name="connsiteY0" fmla="*/ 0 h 3550083"/>
              <a:gd name="connsiteX1" fmla="*/ 3439432 w 3439432"/>
              <a:gd name="connsiteY1" fmla="*/ 0 h 3550083"/>
              <a:gd name="connsiteX2" fmla="*/ 3439432 w 3439432"/>
              <a:gd name="connsiteY2" fmla="*/ 3462762 h 3550083"/>
              <a:gd name="connsiteX3" fmla="*/ 3318024 w 3439432"/>
              <a:gd name="connsiteY3" fmla="*/ 3493980 h 3550083"/>
              <a:gd name="connsiteX4" fmla="*/ 2761488 w 3439432"/>
              <a:gd name="connsiteY4" fmla="*/ 3550083 h 3550083"/>
              <a:gd name="connsiteX5" fmla="*/ 0 w 3439432"/>
              <a:gd name="connsiteY5" fmla="*/ 788595 h 3550083"/>
              <a:gd name="connsiteX6" fmla="*/ 70713 w 3439432"/>
              <a:gd name="connsiteY6" fmla="*/ 164949 h 3550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39432" h="3550083">
                <a:moveTo>
                  <a:pt x="115336" y="0"/>
                </a:moveTo>
                <a:lnTo>
                  <a:pt x="3439432" y="0"/>
                </a:lnTo>
                <a:lnTo>
                  <a:pt x="3439432" y="3462762"/>
                </a:lnTo>
                <a:lnTo>
                  <a:pt x="3318024" y="3493980"/>
                </a:lnTo>
                <a:cubicBezTo>
                  <a:pt x="3138258" y="3530765"/>
                  <a:pt x="2952129" y="3550083"/>
                  <a:pt x="2761488" y="3550083"/>
                </a:cubicBezTo>
                <a:cubicBezTo>
                  <a:pt x="1236360" y="3550083"/>
                  <a:pt x="0" y="2313723"/>
                  <a:pt x="0" y="788595"/>
                </a:cubicBezTo>
                <a:cubicBezTo>
                  <a:pt x="0" y="574124"/>
                  <a:pt x="24450" y="365364"/>
                  <a:pt x="70713" y="164949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58C28691-BA01-4B04-A94F-BB11BD45C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r="19965" b="3"/>
          <a:stretch/>
        </p:blipFill>
        <p:spPr bwMode="auto">
          <a:xfrm>
            <a:off x="6689070" y="-3248"/>
            <a:ext cx="2454929" cy="253791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B14CE1B-4BC5-4EF2-BE3D-05E4F580B3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99498" y="2930563"/>
            <a:ext cx="2244502" cy="2212937"/>
          </a:xfrm>
          <a:custGeom>
            <a:avLst/>
            <a:gdLst>
              <a:gd name="connsiteX0" fmla="*/ 2052140 w 2992669"/>
              <a:gd name="connsiteY0" fmla="*/ 0 h 2950582"/>
              <a:gd name="connsiteX1" fmla="*/ 2850926 w 2992669"/>
              <a:gd name="connsiteY1" fmla="*/ 161267 h 2950582"/>
              <a:gd name="connsiteX2" fmla="*/ 2992669 w 2992669"/>
              <a:gd name="connsiteY2" fmla="*/ 229549 h 2950582"/>
              <a:gd name="connsiteX3" fmla="*/ 2992669 w 2992669"/>
              <a:gd name="connsiteY3" fmla="*/ 2950582 h 2950582"/>
              <a:gd name="connsiteX4" fmla="*/ 209274 w 2992669"/>
              <a:gd name="connsiteY4" fmla="*/ 2950582 h 2950582"/>
              <a:gd name="connsiteX5" fmla="*/ 161267 w 2992669"/>
              <a:gd name="connsiteY5" fmla="*/ 2850926 h 2950582"/>
              <a:gd name="connsiteX6" fmla="*/ 0 w 2992669"/>
              <a:gd name="connsiteY6" fmla="*/ 2052140 h 2950582"/>
              <a:gd name="connsiteX7" fmla="*/ 2052140 w 2992669"/>
              <a:gd name="connsiteY7" fmla="*/ 0 h 2950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992669" h="2950582">
                <a:moveTo>
                  <a:pt x="2052140" y="0"/>
                </a:moveTo>
                <a:cubicBezTo>
                  <a:pt x="2335482" y="0"/>
                  <a:pt x="2605411" y="57424"/>
                  <a:pt x="2850926" y="161267"/>
                </a:cubicBezTo>
                <a:lnTo>
                  <a:pt x="2992669" y="229549"/>
                </a:lnTo>
                <a:lnTo>
                  <a:pt x="2992669" y="2950582"/>
                </a:lnTo>
                <a:lnTo>
                  <a:pt x="209274" y="2950582"/>
                </a:lnTo>
                <a:lnTo>
                  <a:pt x="161267" y="2850926"/>
                </a:lnTo>
                <a:cubicBezTo>
                  <a:pt x="57423" y="2605411"/>
                  <a:pt x="0" y="2335482"/>
                  <a:pt x="0" y="2052140"/>
                </a:cubicBezTo>
                <a:cubicBezTo>
                  <a:pt x="0" y="918774"/>
                  <a:pt x="918774" y="0"/>
                  <a:pt x="2052140" y="0"/>
                </a:cubicBez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3" name="Snagit_SNG849">
            <a:extLst>
              <a:ext uri="{FF2B5EF4-FFF2-40B4-BE49-F238E27FC236}">
                <a16:creationId xmlns:a16="http://schemas.microsoft.com/office/drawing/2014/main" id="{8E966AAB-31E5-4091-9AF7-5ED80D826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3" r="1" b="1"/>
          <a:stretch/>
        </p:blipFill>
        <p:spPr>
          <a:xfrm>
            <a:off x="7022427" y="3053491"/>
            <a:ext cx="2121573" cy="2090009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7" name="Picture 8" descr="Apollo 11&quot; Mug by MagentaCobalt | Redbubble">
            <a:extLst>
              <a:ext uri="{FF2B5EF4-FFF2-40B4-BE49-F238E27FC236}">
                <a16:creationId xmlns:a16="http://schemas.microsoft.com/office/drawing/2014/main" id="{A2E14064-7FD2-4B14-867F-83330891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8" y="3052984"/>
            <a:ext cx="2090515" cy="20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14:cNvPr>
              <p14:cNvContentPartPr/>
              <p14:nvPr/>
            </p14:nvContentPartPr>
            <p14:xfrm>
              <a:off x="6739968" y="1084680"/>
              <a:ext cx="2265840" cy="289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0968" y="1076040"/>
                <a:ext cx="22834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14:cNvPr>
              <p14:cNvContentPartPr/>
              <p14:nvPr/>
            </p14:nvContentPartPr>
            <p14:xfrm>
              <a:off x="6710232" y="279720"/>
              <a:ext cx="1634760" cy="49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01232" y="271080"/>
                <a:ext cx="1652400" cy="513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DA3DD-80D3-4826-8B3D-90F1F486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CA19-A5B2-49DD-989B-B75934B4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70434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8A4751-4584-4646-A6D3-3105D7E1D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Team 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D4D9E4ED-BAAA-40C6-AA6F-2DFE9F5364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7180" y="900001"/>
            <a:ext cx="4166820" cy="3401999"/>
          </a:xfrm>
        </p:spPr>
        <p:txBody>
          <a:bodyPr/>
          <a:lstStyle/>
          <a:p>
            <a:r>
              <a:rPr lang="en-US" sz="1400" dirty="0"/>
              <a:t>That story is in Janet’s area</a:t>
            </a:r>
          </a:p>
          <a:p>
            <a:r>
              <a:rPr lang="en-US" sz="1400" dirty="0"/>
              <a:t>Sorry, Tom is on leave so we cannot work on X right now</a:t>
            </a:r>
          </a:p>
          <a:p>
            <a:r>
              <a:rPr lang="en-US" sz="1400" dirty="0"/>
              <a:t>Our tester is working on running all automated tests</a:t>
            </a:r>
          </a:p>
          <a:p>
            <a:r>
              <a:rPr lang="en-US" sz="1400" dirty="0"/>
              <a:t>Ellen is the only one on our team who can work on the Python components</a:t>
            </a:r>
          </a:p>
          <a:p>
            <a:r>
              <a:rPr lang="en-US" sz="1400" dirty="0"/>
              <a:t>Thomas knows how the CI/CD pipelines work </a:t>
            </a:r>
          </a:p>
          <a:p>
            <a:r>
              <a:rPr lang="en-US" sz="1400" dirty="0"/>
              <a:t>I am not sure what business feature Sophie is working on this sprint</a:t>
            </a:r>
          </a:p>
          <a:p>
            <a:r>
              <a:rPr lang="en-US" sz="1400" dirty="0"/>
              <a:t>Bob built it, he knows how to demo it</a:t>
            </a:r>
          </a:p>
          <a:p>
            <a:r>
              <a:rPr lang="en-US" sz="1400" i="1" dirty="0"/>
              <a:t>This [one year] old code is hard to maintain because the person who built it has left the team</a:t>
            </a:r>
          </a:p>
        </p:txBody>
      </p:sp>
      <p:sp>
        <p:nvSpPr>
          <p:cNvPr id="73" name="Footer Placeholder 3">
            <a:extLst>
              <a:ext uri="{FF2B5EF4-FFF2-40B4-BE49-F238E27FC236}">
                <a16:creationId xmlns:a16="http://schemas.microsoft.com/office/drawing/2014/main" id="{29E551CB-711E-46FD-A044-D86E061C16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12290" name="Picture 2" descr="Dysfunctional team – the nemesis of your profit">
            <a:extLst>
              <a:ext uri="{FF2B5EF4-FFF2-40B4-BE49-F238E27FC236}">
                <a16:creationId xmlns:a16="http://schemas.microsoft.com/office/drawing/2014/main" id="{2209CAA6-72E0-442E-8EE0-6F8299EF12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58751"/>
            <a:ext cx="4500000" cy="28125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6E7DFB-35B0-40CF-86DC-5F9357CF5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440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4DF1-E0C5-4A84-A7CF-637C392E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D7F4-4391-4CCE-B23C-E63D75BD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Metamorphosis – the miracle of the </a:t>
            </a:r>
            <a:r>
              <a:rPr lang="en-US" sz="2400" dirty="0"/>
              <a:t>PR</a:t>
            </a:r>
            <a:endParaRPr lang="en-US" dirty="0"/>
          </a:p>
        </p:txBody>
      </p:sp>
      <p:pic>
        <p:nvPicPr>
          <p:cNvPr id="32770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507AD7AF-6317-426D-8E4E-910D0272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E511E39-01A8-4559-A2F4-0CA131878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4518082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629D7FC-4764-4A9C-B3A1-11B519C6CFD6}"/>
              </a:ext>
            </a:extLst>
          </p:cNvPr>
          <p:cNvSpPr/>
          <p:nvPr/>
        </p:nvSpPr>
        <p:spPr>
          <a:xfrm>
            <a:off x="5399005" y="1548000"/>
            <a:ext cx="3024000" cy="3024000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rmAutofit/>
          </a:bodyPr>
          <a:lstStyle/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PR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Pull </a:t>
            </a:r>
            <a:r>
              <a:rPr lang="en-US" sz="2800" b="1" dirty="0">
                <a:solidFill>
                  <a:schemeClr val="bg1"/>
                </a:solidFill>
              </a:rPr>
              <a:t>R</a:t>
            </a: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equest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Peer Review</a:t>
            </a:r>
          </a:p>
          <a:p>
            <a:pPr>
              <a:lnSpc>
                <a:spcPct val="85000"/>
              </a:lnSpc>
              <a:spcAft>
                <a:spcPts val="600"/>
              </a:spcAft>
            </a:pPr>
            <a:r>
              <a:rPr lang="en-US" sz="28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</a:rPr>
              <a:t>	Production 	Ready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ADD7F4-4391-4CCE-B23C-E63D75BD0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vert="horz" lIns="0" tIns="0" rIns="0" bIns="0" rtlCol="0" anchor="ctr" anchorCtr="0">
            <a:normAutofit/>
          </a:bodyPr>
          <a:lstStyle/>
          <a:p>
            <a:r>
              <a:rPr lang="en-US" dirty="0"/>
              <a:t>Metamorphosis – the miracle of the PR</a:t>
            </a:r>
          </a:p>
        </p:txBody>
      </p:sp>
      <p:pic>
        <p:nvPicPr>
          <p:cNvPr id="32770" name="Picture 2" descr="Samenwerken centraal in Strategisch Plan WUR | Agro&amp;Chemie">
            <a:extLst>
              <a:ext uri="{FF2B5EF4-FFF2-40B4-BE49-F238E27FC236}">
                <a16:creationId xmlns:a16="http://schemas.microsoft.com/office/drawing/2014/main" id="{507AD7AF-6317-426D-8E4E-910D02727C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7" b="17616"/>
          <a:stretch/>
        </p:blipFill>
        <p:spPr bwMode="auto">
          <a:xfrm>
            <a:off x="720003" y="1969226"/>
            <a:ext cx="4464000" cy="1713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24DF1-E0C5-4A84-A7CF-637C392E6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vert="horz" lIns="0" tIns="0" rIns="0" bIns="0" rtlCol="0" anchor="t" anchorCtr="0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71" name="Subtitle 5">
            <a:extLst>
              <a:ext uri="{FF2B5EF4-FFF2-40B4-BE49-F238E27FC236}">
                <a16:creationId xmlns:a16="http://schemas.microsoft.com/office/drawing/2014/main" id="{CAE76238-D1C0-40A7-BD85-5B7A0D673417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AFF7F00-C67B-4CAB-A8EE-506C0ED182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478988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3511-8B02-4938-9E65-C4AA599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Request == Please Review ?!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B7218-3E5D-4BA2-9063-8D58275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5" name="Content Placeholder 30" descr="Group">
            <a:extLst>
              <a:ext uri="{FF2B5EF4-FFF2-40B4-BE49-F238E27FC236}">
                <a16:creationId xmlns:a16="http://schemas.microsoft.com/office/drawing/2014/main" id="{F15A2FB4-BE25-43A3-88F8-4C18FCC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0341" y="1044611"/>
            <a:ext cx="449343" cy="449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B4036-B1D5-4E9F-BF2A-808E8E39929D}"/>
              </a:ext>
            </a:extLst>
          </p:cNvPr>
          <p:cNvSpPr/>
          <p:nvPr/>
        </p:nvSpPr>
        <p:spPr>
          <a:xfrm>
            <a:off x="5380076" y="1376905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B9FA3E-DAF5-48B1-ABAB-C199ECF7941E}"/>
              </a:ext>
            </a:extLst>
          </p:cNvPr>
          <p:cNvCxnSpPr/>
          <p:nvPr/>
        </p:nvCxnSpPr>
        <p:spPr>
          <a:xfrm>
            <a:off x="4492974" y="1463682"/>
            <a:ext cx="432816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07CB7D-0A06-4710-9D8B-304B794B6A91}"/>
              </a:ext>
            </a:extLst>
          </p:cNvPr>
          <p:cNvSpPr txBox="1"/>
          <p:nvPr/>
        </p:nvSpPr>
        <p:spPr>
          <a:xfrm>
            <a:off x="8094035" y="1419780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873D-5C22-4FD4-8934-EB2F1E1DE568}"/>
              </a:ext>
            </a:extLst>
          </p:cNvPr>
          <p:cNvSpPr txBox="1"/>
          <p:nvPr/>
        </p:nvSpPr>
        <p:spPr>
          <a:xfrm>
            <a:off x="8353721" y="1230680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4754B163-1C0A-4504-8E20-601EDF4E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3236" y="1489096"/>
            <a:ext cx="389752" cy="389752"/>
          </a:xfrm>
          <a:prstGeom prst="rect">
            <a:avLst/>
          </a:prstGeom>
        </p:spPr>
      </p:pic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5D715E0-A531-4B38-9A33-63C3E96CFCF9}"/>
              </a:ext>
            </a:extLst>
          </p:cNvPr>
          <p:cNvSpPr/>
          <p:nvPr/>
        </p:nvSpPr>
        <p:spPr>
          <a:xfrm>
            <a:off x="3307398" y="1282436"/>
            <a:ext cx="1113503" cy="392906"/>
          </a:xfrm>
          <a:prstGeom prst="horizontalScroll">
            <a:avLst/>
          </a:prstGeom>
          <a:solidFill>
            <a:srgbClr val="92D050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DoaD</a:t>
            </a:r>
            <a:endParaRPr lang="en-US" dirty="0"/>
          </a:p>
        </p:txBody>
      </p:sp>
      <p:sp>
        <p:nvSpPr>
          <p:cNvPr id="12" name="Arrow: Up 11">
            <a:extLst>
              <a:ext uri="{FF2B5EF4-FFF2-40B4-BE49-F238E27FC236}">
                <a16:creationId xmlns:a16="http://schemas.microsoft.com/office/drawing/2014/main" id="{D0078E7D-3C29-4925-ABD0-94712C34E2DA}"/>
              </a:ext>
            </a:extLst>
          </p:cNvPr>
          <p:cNvSpPr/>
          <p:nvPr/>
        </p:nvSpPr>
        <p:spPr>
          <a:xfrm>
            <a:off x="7563700" y="1282436"/>
            <a:ext cx="265810" cy="38555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6" name="Picture 6" descr="The power of creative demonstration | America's Marketing Motivator">
            <a:extLst>
              <a:ext uri="{FF2B5EF4-FFF2-40B4-BE49-F238E27FC236}">
                <a16:creationId xmlns:a16="http://schemas.microsoft.com/office/drawing/2014/main" id="{5E23806A-DD0C-495B-BF9F-21D5A45D1F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2389561"/>
            <a:ext cx="3521830" cy="23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Oval 14">
            <a:extLst>
              <a:ext uri="{FF2B5EF4-FFF2-40B4-BE49-F238E27FC236}">
                <a16:creationId xmlns:a16="http://schemas.microsoft.com/office/drawing/2014/main" id="{CACD3221-A085-4C58-826F-DD182C4B3A2E}"/>
              </a:ext>
            </a:extLst>
          </p:cNvPr>
          <p:cNvSpPr/>
          <p:nvPr/>
        </p:nvSpPr>
        <p:spPr>
          <a:xfrm>
            <a:off x="5189432" y="2506570"/>
            <a:ext cx="3954567" cy="1811226"/>
          </a:xfrm>
          <a:prstGeom prst="wedgeEllipseCallout">
            <a:avLst>
              <a:gd name="adj1" fmla="val -50113"/>
              <a:gd name="adj2" fmla="val 63290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8DF8896-EBDC-41F0-8241-BCFC026793B4}"/>
              </a:ext>
            </a:extLst>
          </p:cNvPr>
          <p:cNvSpPr txBox="1"/>
          <p:nvPr/>
        </p:nvSpPr>
        <p:spPr>
          <a:xfrm>
            <a:off x="5695959" y="2745650"/>
            <a:ext cx="294151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>
                <a:latin typeface="Forte" panose="03060902040502070203" pitchFamily="66" charset="0"/>
              </a:rPr>
              <a:t>Appreciate my work </a:t>
            </a:r>
            <a:br>
              <a:rPr lang="en-US" sz="1800" dirty="0">
                <a:latin typeface="Forte" panose="03060902040502070203" pitchFamily="66" charset="0"/>
              </a:rPr>
            </a:br>
            <a:r>
              <a:rPr lang="en-US" sz="1800" dirty="0">
                <a:latin typeface="Forte" panose="03060902040502070203" pitchFamily="66" charset="0"/>
              </a:rPr>
              <a:t>and learn from it</a:t>
            </a:r>
          </a:p>
          <a:p>
            <a:r>
              <a:rPr lang="en-US" sz="1800" dirty="0">
                <a:latin typeface="Forte" panose="03060902040502070203" pitchFamily="66" charset="0"/>
              </a:rPr>
              <a:t>Help me improve it</a:t>
            </a:r>
          </a:p>
          <a:p>
            <a:r>
              <a:rPr lang="en-US" sz="1800" dirty="0">
                <a:latin typeface="Forte" panose="03060902040502070203" pitchFamily="66" charset="0"/>
              </a:rPr>
              <a:t>and become a better developer</a:t>
            </a:r>
          </a:p>
          <a:p>
            <a:r>
              <a:rPr lang="en-US" sz="1800" dirty="0">
                <a:latin typeface="Forte" panose="03060902040502070203" pitchFamily="66" charset="0"/>
              </a:rPr>
              <a:t>Take co-ownership of this code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13B7E5-0F40-42EA-BC49-26D58F3A3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7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 animBg="1"/>
      <p:bldP spid="15" grpId="0" animBg="1"/>
      <p:bldP spid="1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43511-8B02-4938-9E65-C4AA59944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Peer Review completes the Pull Request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596077-DC99-4214-A320-7C3468DB81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Peer Review completes (only) when</a:t>
            </a:r>
          </a:p>
          <a:p>
            <a:pPr lvl="1"/>
            <a:r>
              <a:rPr lang="en-US" dirty="0"/>
              <a:t>Code is ABLE</a:t>
            </a:r>
          </a:p>
          <a:p>
            <a:pPr lvl="1"/>
            <a:r>
              <a:rPr lang="en-US" dirty="0"/>
              <a:t>and beautiful</a:t>
            </a:r>
          </a:p>
          <a:p>
            <a:pPr lvl="1"/>
            <a:r>
              <a:rPr lang="en-US" dirty="0"/>
              <a:t>the code is merged from the branch to the trunk</a:t>
            </a:r>
          </a:p>
          <a:p>
            <a:pPr lvl="1"/>
            <a:r>
              <a:rPr lang="en-US" dirty="0"/>
              <a:t>and the tram may roll in</a:t>
            </a:r>
          </a:p>
          <a:p>
            <a:pPr lvl="2"/>
            <a:r>
              <a:rPr lang="en-US" dirty="0"/>
              <a:t>because the peer considers the code their own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Give </a:t>
            </a:r>
            <a:r>
              <a:rPr lang="en-US" b="1" i="1" dirty="0"/>
              <a:t>priority</a:t>
            </a:r>
            <a:r>
              <a:rPr lang="en-US" dirty="0"/>
              <a:t> to Peer Review! </a:t>
            </a:r>
          </a:p>
          <a:p>
            <a:pPr lvl="1"/>
            <a:r>
              <a:rPr lang="en-US" dirty="0"/>
              <a:t>respond ASAP to Pull Request</a:t>
            </a:r>
          </a:p>
          <a:p>
            <a:pPr lvl="1"/>
            <a:r>
              <a:rPr lang="en-US" dirty="0"/>
              <a:t>a proper Peer Review takes </a:t>
            </a:r>
            <a:br>
              <a:rPr lang="en-US" dirty="0"/>
            </a:br>
            <a:r>
              <a:rPr lang="en-US" dirty="0"/>
              <a:t>real commitment and substantial time</a:t>
            </a:r>
            <a:br>
              <a:rPr lang="en-US" dirty="0"/>
            </a:br>
            <a:r>
              <a:rPr lang="en-US" sz="1200" dirty="0"/>
              <a:t>(proportional to the complexity of the story)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6B7218-3E5D-4BA2-9063-8D58275D1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5" name="Content Placeholder 30" descr="Group">
            <a:extLst>
              <a:ext uri="{FF2B5EF4-FFF2-40B4-BE49-F238E27FC236}">
                <a16:creationId xmlns:a16="http://schemas.microsoft.com/office/drawing/2014/main" id="{F15A2FB4-BE25-43A3-88F8-4C18FCC43B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59347" y="963523"/>
            <a:ext cx="449343" cy="44934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91B4036-B1D5-4E9F-BF2A-808E8E39929D}"/>
              </a:ext>
            </a:extLst>
          </p:cNvPr>
          <p:cNvSpPr/>
          <p:nvPr/>
        </p:nvSpPr>
        <p:spPr>
          <a:xfrm>
            <a:off x="5299082" y="1295817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CB9FA3E-DAF5-48B1-ABAB-C199ECF7941E}"/>
              </a:ext>
            </a:extLst>
          </p:cNvPr>
          <p:cNvCxnSpPr>
            <a:cxnSpLocks/>
          </p:cNvCxnSpPr>
          <p:nvPr/>
        </p:nvCxnSpPr>
        <p:spPr>
          <a:xfrm>
            <a:off x="5162309" y="1382594"/>
            <a:ext cx="357783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207CB7D-0A06-4710-9D8B-304B794B6A91}"/>
              </a:ext>
            </a:extLst>
          </p:cNvPr>
          <p:cNvSpPr txBox="1"/>
          <p:nvPr/>
        </p:nvSpPr>
        <p:spPr>
          <a:xfrm>
            <a:off x="8013041" y="1338692"/>
            <a:ext cx="777777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 dirty="0"/>
              <a:t>Developer</a:t>
            </a:r>
            <a:endParaRPr lang="en-NL" sz="1013" i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8EF873D-5C22-4FD4-8934-EB2F1E1DE568}"/>
              </a:ext>
            </a:extLst>
          </p:cNvPr>
          <p:cNvSpPr txBox="1"/>
          <p:nvPr/>
        </p:nvSpPr>
        <p:spPr>
          <a:xfrm>
            <a:off x="8272727" y="1149592"/>
            <a:ext cx="518091" cy="248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013" i="1"/>
              <a:t>Team</a:t>
            </a:r>
            <a:endParaRPr lang="en-NL" sz="1013" i="1"/>
          </a:p>
        </p:txBody>
      </p:sp>
      <p:pic>
        <p:nvPicPr>
          <p:cNvPr id="10" name="Graphic 9" descr="Person with idea">
            <a:extLst>
              <a:ext uri="{FF2B5EF4-FFF2-40B4-BE49-F238E27FC236}">
                <a16:creationId xmlns:a16="http://schemas.microsoft.com/office/drawing/2014/main" id="{4754B163-1C0A-4504-8E20-601EDF4E55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72242" y="1408008"/>
            <a:ext cx="389752" cy="389752"/>
          </a:xfrm>
          <a:prstGeom prst="rect">
            <a:avLst/>
          </a:prstGeom>
        </p:spPr>
      </p:pic>
      <p:sp>
        <p:nvSpPr>
          <p:cNvPr id="12" name="Arrow: Up 11">
            <a:extLst>
              <a:ext uri="{FF2B5EF4-FFF2-40B4-BE49-F238E27FC236}">
                <a16:creationId xmlns:a16="http://schemas.microsoft.com/office/drawing/2014/main" id="{D0078E7D-3C29-4925-ABD0-94712C34E2DA}"/>
              </a:ext>
            </a:extLst>
          </p:cNvPr>
          <p:cNvSpPr/>
          <p:nvPr/>
        </p:nvSpPr>
        <p:spPr>
          <a:xfrm>
            <a:off x="7482706" y="1201348"/>
            <a:ext cx="265810" cy="385553"/>
          </a:xfrm>
          <a:prstGeom prst="up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2" name="Picture 2" descr="Onder de tram gemist? Kijk op npo3.nl">
            <a:extLst>
              <a:ext uri="{FF2B5EF4-FFF2-40B4-BE49-F238E27FC236}">
                <a16:creationId xmlns:a16="http://schemas.microsoft.com/office/drawing/2014/main" id="{D7C26EB4-4624-41FE-B285-1CB17B518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8005" y="2787789"/>
            <a:ext cx="3603807" cy="2022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D33CE70-3DA7-408B-9A0A-82A74753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774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25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250" fill="hold"/>
                                        <p:tgtEl>
                                          <p:spTgt spid="153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4AB183-49BE-4012-9191-600A792F0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Quiz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061DE5-B546-4264-9E66-2E5BBE82C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9D27E-AE3F-4711-BAB7-02A5CC5718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6B3656-A2C2-47A2-BBAB-C2FD5E09D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85</a:t>
            </a:fld>
            <a:endParaRPr lang="nl-NL"/>
          </a:p>
        </p:txBody>
      </p:sp>
      <p:pic>
        <p:nvPicPr>
          <p:cNvPr id="1026" name="Picture 2" descr="Image result for quiz time">
            <a:extLst>
              <a:ext uri="{FF2B5EF4-FFF2-40B4-BE49-F238E27FC236}">
                <a16:creationId xmlns:a16="http://schemas.microsoft.com/office/drawing/2014/main" id="{44F5F98B-A0F7-48D0-8B8B-54B18664B1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9"/>
          <a:stretch/>
        </p:blipFill>
        <p:spPr bwMode="auto">
          <a:xfrm>
            <a:off x="254520" y="-678534"/>
            <a:ext cx="8634960" cy="5534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99742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73F38-E7DC-424E-B6EB-D36D0046CE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Definition of Almost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15880A-88BC-46C9-B2F4-C67636A01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Code on trunk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ABLE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Compiles | Can be Built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Satisfies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QA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Test (behavior &amp; code)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Non-functional characteristics (absolute &amp; trend)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Vulnerability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Guidelines and Standards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Automated CI/CD pipeline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(covered by) </a:t>
            </a:r>
            <a:r>
              <a:rPr lang="en-US" sz="1100" dirty="0" err="1"/>
              <a:t>Smoketest</a:t>
            </a:r>
            <a:endParaRPr lang="en-US" sz="1100" dirty="0"/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100" dirty="0"/>
              <a:t>Technical Debt management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B8989E-3119-43F3-9D36-C113A171B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20482" name="Picture 2" descr="NASA's 6 million pound crawler-transporter carries rockets - Business  Insider">
            <a:extLst>
              <a:ext uri="{FF2B5EF4-FFF2-40B4-BE49-F238E27FC236}">
                <a16:creationId xmlns:a16="http://schemas.microsoft.com/office/drawing/2014/main" id="{1E43E94E-294C-4AC0-BA28-E69CA2CCB8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7" r="21581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615CA54-3757-407A-A627-360AACC5B7E2}"/>
              </a:ext>
            </a:extLst>
          </p:cNvPr>
          <p:cNvSpPr/>
          <p:nvPr/>
        </p:nvSpPr>
        <p:spPr>
          <a:xfrm>
            <a:off x="3022608" y="4555398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5669B5-178D-4E32-A663-2889889F1A0D}"/>
              </a:ext>
            </a:extLst>
          </p:cNvPr>
          <p:cNvSpPr/>
          <p:nvPr/>
        </p:nvSpPr>
        <p:spPr>
          <a:xfrm>
            <a:off x="3022608" y="3985209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pic>
        <p:nvPicPr>
          <p:cNvPr id="8" name="Content Placeholder 30" descr="Group">
            <a:extLst>
              <a:ext uri="{FF2B5EF4-FFF2-40B4-BE49-F238E27FC236}">
                <a16:creationId xmlns:a16="http://schemas.microsoft.com/office/drawing/2014/main" id="{9A0A08C5-1542-46DB-A8FD-94D9140E9E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0881" y="4010792"/>
            <a:ext cx="449343" cy="367753"/>
          </a:xfrm>
          <a:prstGeom prst="rect">
            <a:avLst/>
          </a:prstGeom>
        </p:spPr>
      </p:pic>
      <p:pic>
        <p:nvPicPr>
          <p:cNvPr id="9" name="Graphic 8" descr="Person with idea">
            <a:extLst>
              <a:ext uri="{FF2B5EF4-FFF2-40B4-BE49-F238E27FC236}">
                <a16:creationId xmlns:a16="http://schemas.microsoft.com/office/drawing/2014/main" id="{5AA7B1FE-F484-4E11-950C-CC20ED969DD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2856" y="4550053"/>
            <a:ext cx="389752" cy="318982"/>
          </a:xfrm>
          <a:prstGeom prst="rect">
            <a:avLst/>
          </a:prstGeom>
        </p:spPr>
      </p:pic>
      <p:sp>
        <p:nvSpPr>
          <p:cNvPr id="10" name="Arrow: Up 9">
            <a:extLst>
              <a:ext uri="{FF2B5EF4-FFF2-40B4-BE49-F238E27FC236}">
                <a16:creationId xmlns:a16="http://schemas.microsoft.com/office/drawing/2014/main" id="{35687792-CFB6-4D74-93FF-8FAE8D8C1346}"/>
              </a:ext>
            </a:extLst>
          </p:cNvPr>
          <p:cNvSpPr/>
          <p:nvPr/>
        </p:nvSpPr>
        <p:spPr>
          <a:xfrm>
            <a:off x="3546289" y="4270309"/>
            <a:ext cx="381646" cy="32155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C4CA3D-E36F-41FA-8AB3-EDD111F6E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626428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A91D0-97B8-4226-855C-52DB94D332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Deployable == Done (as far as team is concerned)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EDA6A5-6750-47C3-9072-5125C9231F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Deployable – but not yet deployed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deploy decision is up to business</a:t>
            </a:r>
          </a:p>
          <a:p>
            <a:pPr>
              <a:spcAft>
                <a:spcPts val="600"/>
              </a:spcAft>
            </a:pPr>
            <a:r>
              <a:rPr lang="en-US" dirty="0"/>
              <a:t>CI/Continuous Delivery = </a:t>
            </a:r>
            <a:br>
              <a:rPr lang="en-US" dirty="0"/>
            </a:br>
            <a:r>
              <a:rPr lang="en-US" dirty="0"/>
              <a:t>fully process up to </a:t>
            </a:r>
            <a:r>
              <a:rPr lang="en-US" dirty="0" err="1"/>
              <a:t>deployability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Continuous Deployment: automatic roll out when DONE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1151D8-7AFE-437E-8D2A-EFA3E10D20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21506" name="Picture 2" descr="Payload Changeout Room Supports Last Shuttle Cargo | NASA">
            <a:extLst>
              <a:ext uri="{FF2B5EF4-FFF2-40B4-BE49-F238E27FC236}">
                <a16:creationId xmlns:a16="http://schemas.microsoft.com/office/drawing/2014/main" id="{3BBEF301-BAC8-466D-AACC-057C43308C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40" b="-4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F2A3430-0DF2-4A08-936A-C534BF57169B}"/>
              </a:ext>
            </a:extLst>
          </p:cNvPr>
          <p:cNvSpPr/>
          <p:nvPr/>
        </p:nvSpPr>
        <p:spPr>
          <a:xfrm>
            <a:off x="3022608" y="4555398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Professional Code</a:t>
            </a:r>
            <a:endParaRPr lang="en-NL" sz="1013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AF666AD-DEC1-4ABC-B629-4EB369DA2667}"/>
              </a:ext>
            </a:extLst>
          </p:cNvPr>
          <p:cNvSpPr/>
          <p:nvPr/>
        </p:nvSpPr>
        <p:spPr>
          <a:xfrm>
            <a:off x="3022608" y="3985209"/>
            <a:ext cx="1561776" cy="32156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56382DC-CA02-4688-8B67-7625AAA3F09C}"/>
              </a:ext>
            </a:extLst>
          </p:cNvPr>
          <p:cNvSpPr/>
          <p:nvPr/>
        </p:nvSpPr>
        <p:spPr>
          <a:xfrm>
            <a:off x="3010224" y="3307213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21" name="Scroll: Horizontal 20">
            <a:extLst>
              <a:ext uri="{FF2B5EF4-FFF2-40B4-BE49-F238E27FC236}">
                <a16:creationId xmlns:a16="http://schemas.microsoft.com/office/drawing/2014/main" id="{F4E55FEA-1B68-4288-8D16-DE99E6CEC032}"/>
              </a:ext>
            </a:extLst>
          </p:cNvPr>
          <p:cNvSpPr/>
          <p:nvPr/>
        </p:nvSpPr>
        <p:spPr>
          <a:xfrm>
            <a:off x="1958013" y="3432320"/>
            <a:ext cx="1113503" cy="392906"/>
          </a:xfrm>
          <a:prstGeom prst="horizontalScroll">
            <a:avLst/>
          </a:prstGeom>
          <a:solidFill>
            <a:schemeClr val="accent4"/>
          </a:solidFill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DoD</a:t>
            </a:r>
          </a:p>
        </p:txBody>
      </p:sp>
      <p:pic>
        <p:nvPicPr>
          <p:cNvPr id="22" name="Content Placeholder 30" descr="Group">
            <a:extLst>
              <a:ext uri="{FF2B5EF4-FFF2-40B4-BE49-F238E27FC236}">
                <a16:creationId xmlns:a16="http://schemas.microsoft.com/office/drawing/2014/main" id="{DFA99072-0C54-4853-9DC2-7F845DA347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0881" y="4010792"/>
            <a:ext cx="449343" cy="367753"/>
          </a:xfrm>
          <a:prstGeom prst="rect">
            <a:avLst/>
          </a:prstGeom>
        </p:spPr>
      </p:pic>
      <p:pic>
        <p:nvPicPr>
          <p:cNvPr id="23" name="Graphic 22" descr="Person with idea">
            <a:extLst>
              <a:ext uri="{FF2B5EF4-FFF2-40B4-BE49-F238E27FC236}">
                <a16:creationId xmlns:a16="http://schemas.microsoft.com/office/drawing/2014/main" id="{8C5C05CB-5A2E-404B-943B-6CD08574C1B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632856" y="4550053"/>
            <a:ext cx="389752" cy="318982"/>
          </a:xfrm>
          <a:prstGeom prst="rect">
            <a:avLst/>
          </a:prstGeom>
        </p:spPr>
      </p:pic>
      <p:sp>
        <p:nvSpPr>
          <p:cNvPr id="24" name="Arrow: Up 23">
            <a:extLst>
              <a:ext uri="{FF2B5EF4-FFF2-40B4-BE49-F238E27FC236}">
                <a16:creationId xmlns:a16="http://schemas.microsoft.com/office/drawing/2014/main" id="{0A126277-8C11-461D-AB92-5A240C650C7E}"/>
              </a:ext>
            </a:extLst>
          </p:cNvPr>
          <p:cNvSpPr/>
          <p:nvPr/>
        </p:nvSpPr>
        <p:spPr>
          <a:xfrm>
            <a:off x="3600289" y="3700119"/>
            <a:ext cx="381646" cy="32155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E5AA34-DA51-46C1-8697-06FFE42E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7295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D8276A-E105-44C9-A12C-3C48C750F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Deploy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560C43C9-6726-4608-967E-E52F2566D7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/>
          <a:p>
            <a:r>
              <a:rPr lang="en-US" dirty="0"/>
              <a:t>Business decision</a:t>
            </a:r>
          </a:p>
          <a:p>
            <a:r>
              <a:rPr lang="en-US" dirty="0"/>
              <a:t>Automated – no touch</a:t>
            </a:r>
          </a:p>
          <a:p>
            <a:r>
              <a:rPr lang="en-US" dirty="0" err="1"/>
              <a:t>Smoketest</a:t>
            </a:r>
            <a:r>
              <a:rPr lang="en-US" dirty="0"/>
              <a:t> post deployment </a:t>
            </a:r>
            <a:br>
              <a:rPr lang="en-US" dirty="0"/>
            </a:br>
            <a:r>
              <a:rPr lang="en-US" dirty="0"/>
              <a:t>(and periodically to check on health)</a:t>
            </a:r>
          </a:p>
          <a:p>
            <a:r>
              <a:rPr lang="en-US" dirty="0"/>
              <a:t>Operations activated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9E70BA-2D4E-4565-A808-31888C527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22530" name="Picture 2" descr="Space Shuttle - Wikipedia">
            <a:extLst>
              <a:ext uri="{FF2B5EF4-FFF2-40B4-BE49-F238E27FC236}">
                <a16:creationId xmlns:a16="http://schemas.microsoft.com/office/drawing/2014/main" id="{74CC9BC1-FCFD-4ED4-84C3-E0BA3BC3A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" r="-3" b="2333"/>
          <a:stretch/>
        </p:blipFill>
        <p:spPr bwMode="auto">
          <a:xfrm>
            <a:off x="6840000" y="810001"/>
            <a:ext cx="2304000" cy="351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A95731C5-9A61-49B6-8E80-B1CAD060E4D5}"/>
              </a:ext>
            </a:extLst>
          </p:cNvPr>
          <p:cNvSpPr/>
          <p:nvPr/>
        </p:nvSpPr>
        <p:spPr>
          <a:xfrm>
            <a:off x="4244703" y="3859234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/>
              <a:t>Built Software</a:t>
            </a:r>
            <a:endParaRPr lang="en-NL" sz="1013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069862C-44F2-48FE-B11F-70C44FF3209C}"/>
              </a:ext>
            </a:extLst>
          </p:cNvPr>
          <p:cNvSpPr/>
          <p:nvPr/>
        </p:nvSpPr>
        <p:spPr>
          <a:xfrm>
            <a:off x="4232319" y="3252580"/>
            <a:ext cx="1561776" cy="3929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13" dirty="0" err="1"/>
              <a:t>Deployable</a:t>
            </a:r>
            <a:r>
              <a:rPr lang="nl-NL" sz="1013" dirty="0"/>
              <a:t> Software = </a:t>
            </a:r>
            <a:r>
              <a:rPr lang="nl-NL" sz="1200" dirty="0"/>
              <a:t>DONE</a:t>
            </a:r>
            <a:endParaRPr lang="en-NL" sz="1013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14E09B-EC10-464A-BBBE-9D746947F72E}"/>
              </a:ext>
            </a:extLst>
          </p:cNvPr>
          <p:cNvSpPr/>
          <p:nvPr/>
        </p:nvSpPr>
        <p:spPr>
          <a:xfrm>
            <a:off x="4232319" y="2125059"/>
            <a:ext cx="1561776" cy="91561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200" dirty="0"/>
              <a:t>Professional &amp; ABLE: </a:t>
            </a:r>
            <a:br>
              <a:rPr lang="nl-NL" sz="1200" dirty="0"/>
            </a:br>
            <a:r>
              <a:rPr lang="nl-NL" sz="1200" dirty="0"/>
              <a:t>Live Software (</a:t>
            </a:r>
            <a:r>
              <a:rPr lang="nl-NL" sz="1200" dirty="0" err="1"/>
              <a:t>under</a:t>
            </a:r>
            <a:r>
              <a:rPr lang="nl-NL" sz="1200" dirty="0"/>
              <a:t> </a:t>
            </a:r>
            <a:r>
              <a:rPr lang="nl-NL" sz="1200" dirty="0" err="1"/>
              <a:t>Ops</a:t>
            </a:r>
            <a:r>
              <a:rPr lang="nl-NL" sz="1200" dirty="0"/>
              <a:t>) </a:t>
            </a:r>
            <a:endParaRPr lang="en-NL" sz="1200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96816A-6976-4C65-96E1-CFDDA2FFEE68}"/>
              </a:ext>
            </a:extLst>
          </p:cNvPr>
          <p:cNvCxnSpPr>
            <a:cxnSpLocks/>
          </p:cNvCxnSpPr>
          <p:nvPr/>
        </p:nvCxnSpPr>
        <p:spPr>
          <a:xfrm>
            <a:off x="4031999" y="3136059"/>
            <a:ext cx="2508741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0DC54DB5-B15F-4A07-8DA9-0E65528E11F2}"/>
              </a:ext>
            </a:extLst>
          </p:cNvPr>
          <p:cNvSpPr txBox="1"/>
          <p:nvPr/>
        </p:nvSpPr>
        <p:spPr>
          <a:xfrm>
            <a:off x="5800467" y="2903057"/>
            <a:ext cx="85953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Production</a:t>
            </a:r>
            <a:endParaRPr lang="en-NL" sz="11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9DA1CF-8489-4F5F-8BC1-B7BEAE8CF028}"/>
              </a:ext>
            </a:extLst>
          </p:cNvPr>
          <p:cNvSpPr txBox="1"/>
          <p:nvPr/>
        </p:nvSpPr>
        <p:spPr>
          <a:xfrm>
            <a:off x="5745965" y="3113938"/>
            <a:ext cx="9140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100" dirty="0" err="1"/>
              <a:t>Preparation</a:t>
            </a:r>
            <a:endParaRPr lang="en-NL" sz="1100" dirty="0"/>
          </a:p>
        </p:txBody>
      </p:sp>
      <p:pic>
        <p:nvPicPr>
          <p:cNvPr id="20" name="Graphic 19" descr="World">
            <a:extLst>
              <a:ext uri="{FF2B5EF4-FFF2-40B4-BE49-F238E27FC236}">
                <a16:creationId xmlns:a16="http://schemas.microsoft.com/office/drawing/2014/main" id="{2DCD5BFC-AA9A-41B3-9346-1E9487E200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06479" y="2513972"/>
            <a:ext cx="457200" cy="457200"/>
          </a:xfrm>
          <a:prstGeom prst="rect">
            <a:avLst/>
          </a:prstGeom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1A2AF3C8-C822-4637-B574-6350B244CFCA}"/>
              </a:ext>
            </a:extLst>
          </p:cNvPr>
          <p:cNvSpPr/>
          <p:nvPr/>
        </p:nvSpPr>
        <p:spPr>
          <a:xfrm>
            <a:off x="4875403" y="2971172"/>
            <a:ext cx="381646" cy="392893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F08013-3C42-4320-917C-773F99D172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0874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12" grpId="0" animBg="1"/>
      <p:bldP spid="17" grpId="0"/>
      <p:bldP spid="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4C16A8-8368-4E49-B7AC-B44E353CD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Smoke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D04909-9248-4589-A8FA-1F763767DC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End to End – on selected, critical functional chains</a:t>
            </a:r>
          </a:p>
          <a:p>
            <a:pPr lvl="1"/>
            <a:r>
              <a:rPr lang="en-US" dirty="0"/>
              <a:t>black box</a:t>
            </a:r>
          </a:p>
          <a:p>
            <a:pPr lvl="1"/>
            <a:r>
              <a:rPr lang="en-US" dirty="0"/>
              <a:t>in acceptance and production</a:t>
            </a:r>
          </a:p>
          <a:p>
            <a:r>
              <a:rPr lang="en-US" dirty="0" err="1"/>
              <a:t>Healthcheck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after roll out and major change in Application and Platform/Infra</a:t>
            </a:r>
          </a:p>
          <a:p>
            <a:pPr lvl="1"/>
            <a:r>
              <a:rPr lang="en-US" dirty="0"/>
              <a:t>periodically to verify health</a:t>
            </a:r>
          </a:p>
          <a:p>
            <a:r>
              <a:rPr lang="en-US" dirty="0"/>
              <a:t>Functional (proper response and side effects) and non-functional (available, response time)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36B5BE-13BA-4DC3-8994-86BFC4A66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865A2-DD7D-49AB-AF31-6BA0FFB84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414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4">
                <a:lumMod val="67000"/>
              </a:schemeClr>
            </a:gs>
            <a:gs pos="48000">
              <a:schemeClr val="accent4">
                <a:lumMod val="97000"/>
                <a:lumOff val="3000"/>
              </a:schemeClr>
            </a:gs>
            <a:gs pos="100000">
              <a:schemeClr val="accent4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929296" y="363453"/>
            <a:ext cx="5111977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8700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PR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A3ABFFA-4EC6-47AB-B190-EF508BA3BF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CDEC94-0C1D-4F1E-B2F6-69EFBDCF9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9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25386251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245D12-2A41-465B-9364-9D43BD7C3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1050D8-9612-441A-9AE9-BA9365B3B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Canary</a:t>
            </a:r>
          </a:p>
        </p:txBody>
      </p:sp>
      <p:pic>
        <p:nvPicPr>
          <p:cNvPr id="17410" name="Picture 2" descr="De Kanarie een actieve zanger voor de volière• voliere-info.nl">
            <a:extLst>
              <a:ext uri="{FF2B5EF4-FFF2-40B4-BE49-F238E27FC236}">
                <a16:creationId xmlns:a16="http://schemas.microsoft.com/office/drawing/2014/main" id="{466EDF77-CF00-43C2-9D90-4A00710FCE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54" b="24323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17412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CC37D8B4-08EA-4FB2-9900-7B6C4D4BAD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988" y="440937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4A4A76A8-9925-4F40-B943-9337E1F109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578593" y="4406780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E357B90B-185A-4E23-92E2-131F665C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681383" y="440937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DB124F1F-8C9E-4F1D-9B69-F90A5EDF86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/>
          <a:stretch/>
        </p:blipFill>
        <p:spPr bwMode="auto">
          <a:xfrm flipH="1">
            <a:off x="3058666" y="4351569"/>
            <a:ext cx="622717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15C971FD-ECBE-49E2-9C15-3263417BC9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10061" y="4283407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4" name="Picture 6" descr="Kenari png » PNG Image">
            <a:extLst>
              <a:ext uri="{FF2B5EF4-FFF2-40B4-BE49-F238E27FC236}">
                <a16:creationId xmlns:a16="http://schemas.microsoft.com/office/drawing/2014/main" id="{C6096E29-D7E1-400B-8B84-5ABA5B65B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396">
            <a:off x="1376557" y="4342846"/>
            <a:ext cx="696708" cy="43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Kenari png » PNG Image">
            <a:extLst>
              <a:ext uri="{FF2B5EF4-FFF2-40B4-BE49-F238E27FC236}">
                <a16:creationId xmlns:a16="http://schemas.microsoft.com/office/drawing/2014/main" id="{B86B80DC-3933-4615-A525-A5CD524A8C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614396">
            <a:off x="6472432" y="4460623"/>
            <a:ext cx="596973" cy="370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D5AED439-C935-451A-BE43-2677E40E42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5"/>
          <a:stretch/>
        </p:blipFill>
        <p:spPr bwMode="auto">
          <a:xfrm flipH="1">
            <a:off x="7092601" y="4368540"/>
            <a:ext cx="622717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0D05A043-3B9A-4B25-8917-805FA8096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143" y="4372413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Opera Fresh: Birds of a Feather Flock to the Canary Islands">
            <a:extLst>
              <a:ext uri="{FF2B5EF4-FFF2-40B4-BE49-F238E27FC236}">
                <a16:creationId xmlns:a16="http://schemas.microsoft.com/office/drawing/2014/main" id="{E7FBBF82-DE14-44E7-B48B-0CDEF623F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75996" y="4346489"/>
            <a:ext cx="948605" cy="55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E4E3D9-9FED-4CE1-9C77-FE89DE398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3329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08FD9-7B19-43BE-BF5F-98EB0FB92A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Observe the canary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F6E182-14F4-409D-91A1-D139B1A1FF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FA556F-6F2E-4DE9-A8B9-A10306C75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16386" name="Picture 2" descr="Geweldig uitje: hier spot je samen met je kind de mooiste weidevogels | Kek  Mama | Kek Mama">
            <a:extLst>
              <a:ext uri="{FF2B5EF4-FFF2-40B4-BE49-F238E27FC236}">
                <a16:creationId xmlns:a16="http://schemas.microsoft.com/office/drawing/2014/main" id="{763A0CA3-BE59-447B-A88F-C9B6EAA26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936000"/>
            <a:ext cx="6624001" cy="35650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2846DE-C811-4C11-B6FB-2DCE59548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98107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CDF293-DC1A-4294-83CB-591D8B4FD8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Fix Forward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2D8615-529E-474B-85BD-8B0D538629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0F55C530-19F0-4E46-BBAF-5193177D0E3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/>
          <a:lstStyle/>
          <a:p>
            <a:r>
              <a:rPr lang="en-US" dirty="0"/>
              <a:t>Fast Fix is </a:t>
            </a:r>
            <a:r>
              <a:rPr lang="en-US" i="1" dirty="0"/>
              <a:t>not</a:t>
            </a:r>
            <a:r>
              <a:rPr lang="en-US" dirty="0"/>
              <a:t> a special procedure nor a special environment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68FDD1E3-5ABF-4B9C-AAB7-98022F9D6B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97523193"/>
              </p:ext>
            </p:extLst>
          </p:nvPr>
        </p:nvGraphicFramePr>
        <p:xfrm>
          <a:off x="720003" y="1224000"/>
          <a:ext cx="6623999" cy="34919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7586" name="Picture 2" descr="Kenari png 2 » PNG Image">
            <a:extLst>
              <a:ext uri="{FF2B5EF4-FFF2-40B4-BE49-F238E27FC236}">
                <a16:creationId xmlns:a16="http://schemas.microsoft.com/office/drawing/2014/main" id="{7C48A5F8-6A05-44C6-802B-FC286E6498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080" y="1560934"/>
            <a:ext cx="885190" cy="885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ACCFDA5-B97C-450E-A500-674C73F64B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475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0800000">
                                      <p:cBhvr>
                                        <p:cTn id="6" dur="2000" fill="hold"/>
                                        <p:tgtEl>
                                          <p:spTgt spid="6758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D06C5C0F-7CA1-425B-B9B0-DF20C2142A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en-US" dirty="0"/>
              <a:t>Professional Software – Generating Value for the Business</a:t>
            </a:r>
          </a:p>
        </p:txBody>
      </p:sp>
      <p:pic>
        <p:nvPicPr>
          <p:cNvPr id="18434" name="Picture 2" descr="Value Generation | Support Solutions UK">
            <a:extLst>
              <a:ext uri="{FF2B5EF4-FFF2-40B4-BE49-F238E27FC236}">
                <a16:creationId xmlns:a16="http://schemas.microsoft.com/office/drawing/2014/main" id="{F18E4A72-20BA-4911-AB6C-A6F7EFA391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60574" y="936000"/>
            <a:ext cx="5142857" cy="3780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0022A52-B748-43DE-9BE7-A1A86FA97F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9FB9B67-DE35-4D49-A79C-E7664C01E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93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91154175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FE7C-8ECD-4734-BEBD-6CC38CF5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Observing the Monkey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A823178-11D3-4769-93A8-44EF50E6F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“fire drills” – in live systems</a:t>
            </a:r>
          </a:p>
          <a:p>
            <a:r>
              <a:rPr lang="en-US" dirty="0"/>
              <a:t>Testing Resilience of</a:t>
            </a:r>
          </a:p>
          <a:p>
            <a:pPr lvl="1"/>
            <a:r>
              <a:rPr lang="en-US" dirty="0"/>
              <a:t>systems &amp; automated procedures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people</a:t>
            </a:r>
          </a:p>
          <a:p>
            <a:r>
              <a:rPr lang="en-US" dirty="0"/>
              <a:t>By deliberately introducing errors in runtime environments</a:t>
            </a:r>
          </a:p>
          <a:p>
            <a:pPr lvl="1"/>
            <a:r>
              <a:rPr lang="en-US" dirty="0"/>
              <a:t>even in production ?!</a:t>
            </a:r>
          </a:p>
          <a:p>
            <a:r>
              <a:rPr lang="en-US" dirty="0"/>
              <a:t>To test &amp; prove &amp; enhance measures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50A83-C5AF-4187-B64C-B4D2D9A9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EC85C88-C832-444C-A6A3-AD970362A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280000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BF590972-BD5A-4E8E-8655-ACB12844DF5C}" type="slidenum">
              <a:rPr lang="en-NL" smtClean="0"/>
              <a:pPr>
                <a:spcAft>
                  <a:spcPts val="600"/>
                </a:spcAft>
              </a:pPr>
              <a:t>94</a:t>
            </a:fld>
            <a:endParaRPr lang="en-NL"/>
          </a:p>
        </p:txBody>
      </p:sp>
      <p:pic>
        <p:nvPicPr>
          <p:cNvPr id="1026" name="Picture 2" descr="Serious about cloud? Follow Netflix's lead and get into chaos engineering -  TechRepublic">
            <a:extLst>
              <a:ext uri="{FF2B5EF4-FFF2-40B4-BE49-F238E27FC236}">
                <a16:creationId xmlns:a16="http://schemas.microsoft.com/office/drawing/2014/main" id="{DDFB41C2-6FEF-4A48-9114-3FEB673C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4999"/>
          </a:xfrm>
          <a:prstGeom prst="rect">
            <a:avLst/>
          </a:prstGeom>
          <a:solidFill>
            <a:srgbClr val="FFFFFF"/>
          </a:solidFill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7A7A9A-A21B-432D-A044-2726FF67D68E}"/>
              </a:ext>
            </a:extLst>
          </p:cNvPr>
          <p:cNvSpPr/>
          <p:nvPr/>
        </p:nvSpPr>
        <p:spPr>
          <a:xfrm>
            <a:off x="5919216" y="1420368"/>
            <a:ext cx="694944" cy="34747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Geweldig uitje: hier spot je samen met je kind de mooiste weidevogels | Kek  Mama | Kek Mama">
            <a:extLst>
              <a:ext uri="{FF2B5EF4-FFF2-40B4-BE49-F238E27FC236}">
                <a16:creationId xmlns:a16="http://schemas.microsoft.com/office/drawing/2014/main" id="{40BF46EC-45B1-4171-A7DC-5501B1B40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5393" y="348681"/>
            <a:ext cx="1521859" cy="819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8DD899F-5207-4F19-AA67-E2CBE356CFA1}"/>
              </a:ext>
            </a:extLst>
          </p:cNvPr>
          <p:cNvSpPr txBox="1"/>
          <p:nvPr/>
        </p:nvSpPr>
        <p:spPr>
          <a:xfrm>
            <a:off x="-7256269" y="4545180"/>
            <a:ext cx="1202252" cy="1846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expired certificate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B89B0-75EF-4EFE-8AAE-D82A7271A831}"/>
              </a:ext>
            </a:extLst>
          </p:cNvPr>
          <p:cNvSpPr txBox="1"/>
          <p:nvPr/>
        </p:nvSpPr>
        <p:spPr>
          <a:xfrm>
            <a:off x="-7103869" y="4697580"/>
            <a:ext cx="2144818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Product Owner cannot be reached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2FE3E-2D38-4097-8F14-DFAB7E27CBE3}"/>
              </a:ext>
            </a:extLst>
          </p:cNvPr>
          <p:cNvSpPr txBox="1"/>
          <p:nvPr/>
        </p:nvSpPr>
        <p:spPr>
          <a:xfrm>
            <a:off x="-6951469" y="4849980"/>
            <a:ext cx="750205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Wiki is down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4C94C-C806-417B-BAC4-B74C3C00D13A}"/>
              </a:ext>
            </a:extLst>
          </p:cNvPr>
          <p:cNvSpPr txBox="1"/>
          <p:nvPr/>
        </p:nvSpPr>
        <p:spPr>
          <a:xfrm>
            <a:off x="-4484131" y="4408169"/>
            <a:ext cx="1303242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Storage inaccessible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A6B610-81E4-4E31-A8EE-421FE2983AF9}"/>
              </a:ext>
            </a:extLst>
          </p:cNvPr>
          <p:cNvSpPr txBox="1"/>
          <p:nvPr/>
        </p:nvSpPr>
        <p:spPr>
          <a:xfrm>
            <a:off x="-4331731" y="4560569"/>
            <a:ext cx="1713611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Critical vulnerability in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B45671-6126-4E32-9707-D0FE42A23885}"/>
              </a:ext>
            </a:extLst>
          </p:cNvPr>
          <p:cNvSpPr txBox="1"/>
          <p:nvPr/>
        </p:nvSpPr>
        <p:spPr>
          <a:xfrm>
            <a:off x="-4179331" y="4712969"/>
            <a:ext cx="1267976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DDOS attack detected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ACA189-28C5-43E3-8E09-26F7E27FB99F}"/>
              </a:ext>
            </a:extLst>
          </p:cNvPr>
          <p:cNvSpPr txBox="1"/>
          <p:nvPr/>
        </p:nvSpPr>
        <p:spPr>
          <a:xfrm>
            <a:off x="-1973764" y="4297924"/>
            <a:ext cx="1144544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Ransomware alert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FFF0A-A89A-431B-9F2A-0E80C8E77901}"/>
              </a:ext>
            </a:extLst>
          </p:cNvPr>
          <p:cNvSpPr txBox="1"/>
          <p:nvPr/>
        </p:nvSpPr>
        <p:spPr>
          <a:xfrm>
            <a:off x="-1821364" y="4450324"/>
            <a:ext cx="1816203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Data Corruption (human error)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581852-B503-4A55-A756-64EE4996F9AD}"/>
              </a:ext>
            </a:extLst>
          </p:cNvPr>
          <p:cNvSpPr txBox="1"/>
          <p:nvPr/>
        </p:nvSpPr>
        <p:spPr>
          <a:xfrm>
            <a:off x="-1668964" y="4602724"/>
            <a:ext cx="1030731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failing DNS server</a:t>
            </a:r>
            <a:endParaRPr 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813A1B-710C-4AF5-A986-04E5786D1B3A}"/>
              </a:ext>
            </a:extLst>
          </p:cNvPr>
          <p:cNvSpPr txBox="1"/>
          <p:nvPr/>
        </p:nvSpPr>
        <p:spPr>
          <a:xfrm>
            <a:off x="-4129232" y="4314801"/>
            <a:ext cx="1840247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Azure availability zone is down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9BB54-5195-41E0-849A-4A3463BE2267}"/>
              </a:ext>
            </a:extLst>
          </p:cNvPr>
          <p:cNvSpPr txBox="1"/>
          <p:nvPr/>
        </p:nvSpPr>
        <p:spPr>
          <a:xfrm>
            <a:off x="-3976832" y="4467201"/>
            <a:ext cx="1219886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team tech lead falls 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ADE9-ABA3-4053-9ADB-2C173EF1B0A2}"/>
              </a:ext>
            </a:extLst>
          </p:cNvPr>
          <p:cNvSpPr txBox="1"/>
          <p:nvPr/>
        </p:nvSpPr>
        <p:spPr>
          <a:xfrm>
            <a:off x="-3824432" y="4619601"/>
            <a:ext cx="1821011" cy="1384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P1 bug in recent production release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C6452-B4AB-41BF-8242-0D88FE64FB98}"/>
              </a:ext>
            </a:extLst>
          </p:cNvPr>
          <p:cNvSpPr txBox="1"/>
          <p:nvPr/>
        </p:nvSpPr>
        <p:spPr>
          <a:xfrm>
            <a:off x="-1617072" y="4500502"/>
            <a:ext cx="1232710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Edge connectivity lost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D56BE-24F4-44D1-B64A-E17B2A451CF2}"/>
              </a:ext>
            </a:extLst>
          </p:cNvPr>
          <p:cNvSpPr txBox="1"/>
          <p:nvPr/>
        </p:nvSpPr>
        <p:spPr>
          <a:xfrm>
            <a:off x="-1464672" y="4652902"/>
            <a:ext cx="743793" cy="1384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Power outage </a:t>
            </a:r>
          </a:p>
        </p:txBody>
      </p:sp>
    </p:spTree>
    <p:extLst>
      <p:ext uri="{BB962C8B-B14F-4D97-AF65-F5344CB8AC3E}">
        <p14:creationId xmlns:p14="http://schemas.microsoft.com/office/powerpoint/2010/main" val="27260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4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4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2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7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7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6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6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9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9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2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2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6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6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2" fill="hold" grpId="0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6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6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7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7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7" grpId="0" uiExpand="1" animBg="1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2" name="Footer Placeholder 1">
            <a:extLst>
              <a:ext uri="{FF2B5EF4-FFF2-40B4-BE49-F238E27FC236}">
                <a16:creationId xmlns:a16="http://schemas.microsoft.com/office/drawing/2014/main" id="{7F38EFCB-175A-4BBC-866A-D6ED7A533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73" name="Title 2">
            <a:extLst>
              <a:ext uri="{FF2B5EF4-FFF2-40B4-BE49-F238E27FC236}">
                <a16:creationId xmlns:a16="http://schemas.microsoft.com/office/drawing/2014/main" id="{BF38E3D7-6B6C-4D05-8BF6-A80943291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Picture 4" descr="Wallpaper] Nitro Fun - Time Goes By : Monstercat">
            <a:extLst>
              <a:ext uri="{FF2B5EF4-FFF2-40B4-BE49-F238E27FC236}">
                <a16:creationId xmlns:a16="http://schemas.microsoft.com/office/drawing/2014/main" id="{F24AB2A1-9F92-42E2-8406-5C07E8943E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7ACB043-30B3-402B-BCEC-6676FD493F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292651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>
            <a:extLst>
              <a:ext uri="{FF2B5EF4-FFF2-40B4-BE49-F238E27FC236}">
                <a16:creationId xmlns:a16="http://schemas.microsoft.com/office/drawing/2014/main" id="{607668BF-B455-4B86-BA63-2F2D6AC53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Software Wears Down</a:t>
            </a:r>
          </a:p>
        </p:txBody>
      </p:sp>
      <p:sp>
        <p:nvSpPr>
          <p:cNvPr id="73" name="Content Placeholder 2">
            <a:extLst>
              <a:ext uri="{FF2B5EF4-FFF2-40B4-BE49-F238E27FC236}">
                <a16:creationId xmlns:a16="http://schemas.microsoft.com/office/drawing/2014/main" id="{20564CF4-5980-48C9-9AC7-D47EC81C46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B98A1CC-BDDB-43ED-B3C0-3721C8FF8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28674" name="Picture 2" descr="Software slijt ook! Hoe dan?">
            <a:extLst>
              <a:ext uri="{FF2B5EF4-FFF2-40B4-BE49-F238E27FC236}">
                <a16:creationId xmlns:a16="http://schemas.microsoft.com/office/drawing/2014/main" id="{912F9292-322E-4650-9B3F-98F3EFF74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26127" y="810001"/>
            <a:ext cx="2335745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8676" name="Picture 4" descr="De Fax Machine is veel ouder dan je denkt">
            <a:extLst>
              <a:ext uri="{FF2B5EF4-FFF2-40B4-BE49-F238E27FC236}">
                <a16:creationId xmlns:a16="http://schemas.microsoft.com/office/drawing/2014/main" id="{C8E4ED38-8F95-43FD-A432-5E83EA72CA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7" y="3318386"/>
            <a:ext cx="1732714" cy="131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 descr="80s Fashion Icons">
            <a:extLst>
              <a:ext uri="{FF2B5EF4-FFF2-40B4-BE49-F238E27FC236}">
                <a16:creationId xmlns:a16="http://schemas.microsoft.com/office/drawing/2014/main" id="{4019B7AC-B900-44BD-B61D-23DADF8584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141" y="2516903"/>
            <a:ext cx="2849716" cy="16029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Nobo Overhead Projector Quantum 2511">
            <a:extLst>
              <a:ext uri="{FF2B5EF4-FFF2-40B4-BE49-F238E27FC236}">
                <a16:creationId xmlns:a16="http://schemas.microsoft.com/office/drawing/2014/main" id="{00435E42-8D21-4971-9FA4-19CC42448B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8824" y="2451550"/>
            <a:ext cx="1391264" cy="10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Encyclopedia Britannica is turning 250: A history of the handy guide to the  world's accumulated knowledge - CBS News">
            <a:extLst>
              <a:ext uri="{FF2B5EF4-FFF2-40B4-BE49-F238E27FC236}">
                <a16:creationId xmlns:a16="http://schemas.microsoft.com/office/drawing/2014/main" id="{7B08DA41-143C-4285-B1FF-219A405873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107" y="942650"/>
            <a:ext cx="2792859" cy="1466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Sony CDX-454RF 10-disc Add-on FM CD Changer at Crutchfield">
            <a:extLst>
              <a:ext uri="{FF2B5EF4-FFF2-40B4-BE49-F238E27FC236}">
                <a16:creationId xmlns:a16="http://schemas.microsoft.com/office/drawing/2014/main" id="{9379BEF5-6E9E-4546-AE1C-EA0A8FD93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452" y="1429055"/>
            <a:ext cx="1607155" cy="9798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6" name="Picture 14" descr="The hourglass: serving the news, serving the reader - Poynter">
            <a:extLst>
              <a:ext uri="{FF2B5EF4-FFF2-40B4-BE49-F238E27FC236}">
                <a16:creationId xmlns:a16="http://schemas.microsoft.com/office/drawing/2014/main" id="{31399AA6-A3AB-40EE-9811-E1D110FAF6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57"/>
          <a:stretch/>
        </p:blipFill>
        <p:spPr bwMode="auto">
          <a:xfrm>
            <a:off x="7919884" y="3104995"/>
            <a:ext cx="1132707" cy="17430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FEC9647-B629-4FFE-9318-D62650F4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496645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653A-59B9-47C9-ADB8-9CA7A294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Cycle Management – Technical Maintenance</a:t>
            </a:r>
            <a:endParaRPr lang="en-NL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72CB14F7-7DFD-4200-BD83-829F301CE8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Ensure the up-date-ness of</a:t>
            </a:r>
            <a:br>
              <a:rPr lang="en-US" dirty="0"/>
            </a:br>
            <a:r>
              <a:rPr lang="en-US" dirty="0"/>
              <a:t>the application and all its dependencies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F6DF6A-074D-4438-84F4-D8011AFF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pic>
        <p:nvPicPr>
          <p:cNvPr id="6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95B268C-E8B9-4A97-8FEC-B404E2F0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3952567" y="2912682"/>
            <a:ext cx="5154561" cy="19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D2AB8E7-705C-4117-A9D0-2FB3766A5BBF}"/>
              </a:ext>
            </a:extLst>
          </p:cNvPr>
          <p:cNvSpPr txBox="1"/>
          <p:nvPr/>
        </p:nvSpPr>
        <p:spPr>
          <a:xfrm>
            <a:off x="5263545" y="740915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eriodic </a:t>
            </a:r>
            <a:r>
              <a:rPr 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R</a:t>
            </a:r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eview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CEC8766-688E-4661-8DDC-D8D30BCB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571880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73653A-59B9-47C9-ADB8-9CA7A2942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Life Cycle Management – Technical Maintenance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D6A32D-4A08-48E3-909B-58195EF23E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53053"/>
            <a:ext cx="6623999" cy="3667307"/>
          </a:xfrm>
        </p:spPr>
        <p:txBody>
          <a:bodyPr>
            <a:noAutofit/>
          </a:bodyPr>
          <a:lstStyle/>
          <a:p>
            <a:pPr>
              <a:lnSpc>
                <a:spcPct val="130000"/>
              </a:lnSpc>
            </a:pPr>
            <a:r>
              <a:rPr lang="en-US" sz="1200" dirty="0"/>
              <a:t>A CEV vulnerability (CVE database https://www.cvedetails.com/)
Release (or patch) of 3rd party library/framework
New or deprecated (feature in) PaaS Service
Custom pricing in used or unused service
New specification from the business
New non-functional requirement
Incident/bug – functional or non-functional
Technical debt assessment
New version of platform component: </a:t>
            </a:r>
          </a:p>
          <a:p>
            <a:pPr lvl="1">
              <a:lnSpc>
                <a:spcPct val="130000"/>
              </a:lnSpc>
            </a:pPr>
            <a:r>
              <a:rPr lang="en-US" sz="1200" dirty="0"/>
              <a:t>e.g. Docker, Kubernetes, Java, Node</a:t>
            </a:r>
          </a:p>
          <a:p>
            <a:pPr>
              <a:lnSpc>
                <a:spcPct val="130000"/>
              </a:lnSpc>
            </a:pPr>
            <a:r>
              <a:rPr lang="en-US" sz="1200" dirty="0"/>
              <a:t>New/custom architecture </a:t>
            </a:r>
            <a:br>
              <a:rPr lang="en-US" sz="1200" dirty="0"/>
            </a:br>
            <a:r>
              <a:rPr lang="en-US" sz="1200" dirty="0"/>
              <a:t>choice/guideline
New/custom coding standard
New tool, new version of tool
Law &amp; Regulation, Ethical Insights
</a:t>
            </a:r>
            <a:r>
              <a:rPr lang="en-US" sz="1200" b="1" dirty="0"/>
              <a:t>Mere Progression of Time</a:t>
            </a:r>
            <a:endParaRPr lang="en-NL" sz="1200" b="1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46B4592-7B9C-4C15-A5ED-8AC6B52252C3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7104021" cy="288000"/>
          </a:xfrm>
        </p:spPr>
        <p:txBody>
          <a:bodyPr/>
          <a:lstStyle/>
          <a:p>
            <a:r>
              <a:rPr lang="nl-NL" dirty="0"/>
              <a:t>Triggers for </a:t>
            </a:r>
            <a:r>
              <a:rPr lang="nl-NL" dirty="0" err="1"/>
              <a:t>technical</a:t>
            </a:r>
            <a:r>
              <a:rPr lang="nl-NL" dirty="0"/>
              <a:t> change – </a:t>
            </a:r>
            <a:r>
              <a:rPr lang="nl-NL" dirty="0" err="1"/>
              <a:t>proactively</a:t>
            </a:r>
            <a:r>
              <a:rPr lang="nl-NL" dirty="0"/>
              <a:t> </a:t>
            </a:r>
            <a:r>
              <a:rPr lang="nl-NL" dirty="0" err="1"/>
              <a:t>monitored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DevOps</a:t>
            </a:r>
            <a:r>
              <a:rPr lang="nl-NL" dirty="0"/>
              <a:t> Team</a:t>
            </a:r>
            <a:endParaRPr lang="en-US" dirty="0"/>
          </a:p>
        </p:txBody>
      </p:sp>
      <p:pic>
        <p:nvPicPr>
          <p:cNvPr id="6" name="Picture 4" descr="Technical maintenance - Technical maintenance by Atalian Thaïland">
            <a:extLst>
              <a:ext uri="{FF2B5EF4-FFF2-40B4-BE49-F238E27FC236}">
                <a16:creationId xmlns:a16="http://schemas.microsoft.com/office/drawing/2014/main" id="{795B268C-E8B9-4A97-8FEC-B404E2F00F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" b="11073"/>
          <a:stretch/>
        </p:blipFill>
        <p:spPr bwMode="auto">
          <a:xfrm>
            <a:off x="3952567" y="2912682"/>
            <a:ext cx="5154561" cy="197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CF6DF6A-074D-4438-84F4-D8011AFFAC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Conclusion on Stage - mei 2021 | Code with Honor</a:t>
            </a:r>
            <a:endParaRPr lang="nl-NL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2AB8E7-705C-4117-A9D0-2FB3766A5BBF}"/>
              </a:ext>
            </a:extLst>
          </p:cNvPr>
          <p:cNvSpPr txBox="1"/>
          <p:nvPr/>
        </p:nvSpPr>
        <p:spPr>
          <a:xfrm>
            <a:off x="5263545" y="1522846"/>
            <a:ext cx="3677289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4000" dirty="0">
                <a:solidFill>
                  <a:schemeClr val="accent4">
                    <a:lumMod val="40000"/>
                    <a:lumOff val="60000"/>
                  </a:schemeClr>
                </a:solidFill>
              </a:rPr>
              <a:t>Periodic Review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B909C29-E224-431F-9A41-5312A9830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8232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Title 1">
            <a:extLst>
              <a:ext uri="{FF2B5EF4-FFF2-40B4-BE49-F238E27FC236}">
                <a16:creationId xmlns:a16="http://schemas.microsoft.com/office/drawing/2014/main" id="{AA4247BF-561B-4438-A531-7C84554D9A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What Time can Do…</a:t>
            </a:r>
          </a:p>
        </p:txBody>
      </p:sp>
      <p:pic>
        <p:nvPicPr>
          <p:cNvPr id="6" name="Graphic 5" descr="Factory">
            <a:extLst>
              <a:ext uri="{FF2B5EF4-FFF2-40B4-BE49-F238E27FC236}">
                <a16:creationId xmlns:a16="http://schemas.microsoft.com/office/drawing/2014/main" id="{F3EB927E-2053-49E3-BC98-7701BC9B96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91000" y="900001"/>
            <a:ext cx="3401999" cy="3401999"/>
          </a:xfrm>
          <a:prstGeom prst="rect">
            <a:avLst/>
          </a:prstGeom>
        </p:spPr>
      </p:pic>
      <p:pic>
        <p:nvPicPr>
          <p:cNvPr id="6146" name="Picture 2" descr="erosion | National Geographic Society">
            <a:extLst>
              <a:ext uri="{FF2B5EF4-FFF2-40B4-BE49-F238E27FC236}">
                <a16:creationId xmlns:a16="http://schemas.microsoft.com/office/drawing/2014/main" id="{57A10419-6AA4-414C-9E1D-C7E69EC0E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500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FFA2EADE-A7C8-4097-B5EE-AA79508D0D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Conclusion on Stage - mei 2021 | Code with Honor</a:t>
            </a:r>
            <a:endParaRPr lang="nl-NL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468A8EA-E9F9-493E-82EF-EE0CB1FF5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79158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9a988d12ba91b9d021c0651cc88f21b9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310b11a23dc7eb604875a794df684694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3.xml><?xml version="1.0" encoding="utf-8"?>
<ds:datastoreItem xmlns:ds="http://schemas.openxmlformats.org/officeDocument/2006/customXml" ds:itemID="{C4DC1237-5D62-454A-8901-32C8E954B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5928</TotalTime>
  <Words>5283</Words>
  <Application>Microsoft Office PowerPoint</Application>
  <PresentationFormat>On-screen Show (16:9)</PresentationFormat>
  <Paragraphs>1017</Paragraphs>
  <Slides>101</Slides>
  <Notes>26</Notes>
  <HiddenSlides>13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101</vt:i4>
      </vt:variant>
    </vt:vector>
  </HeadingPairs>
  <TitlesOfParts>
    <vt:vector size="120" baseType="lpstr">
      <vt:lpstr>Agency FB</vt:lpstr>
      <vt:lpstr>Algerian</vt:lpstr>
      <vt:lpstr>Arial</vt:lpstr>
      <vt:lpstr>Arial Black</vt:lpstr>
      <vt:lpstr>Bradley Hand ITC</vt:lpstr>
      <vt:lpstr>Broadway</vt:lpstr>
      <vt:lpstr>Brush Script MT</vt:lpstr>
      <vt:lpstr>Calibri</vt:lpstr>
      <vt:lpstr>Calibri Light</vt:lpstr>
      <vt:lpstr>Forte</vt:lpstr>
      <vt:lpstr>Helvetica</vt:lpstr>
      <vt:lpstr>Lucida Sans Typewriter</vt:lpstr>
      <vt:lpstr>Segoe UI Black</vt:lpstr>
      <vt:lpstr>Verdana</vt:lpstr>
      <vt:lpstr>Vijaya</vt:lpstr>
      <vt:lpstr>Wingdings</vt:lpstr>
      <vt:lpstr>Office-thema</vt:lpstr>
      <vt:lpstr>Office Theme</vt:lpstr>
      <vt:lpstr>Office-thema</vt:lpstr>
      <vt:lpstr>Code with Honor  on the importance  and beauty  of software programming</vt:lpstr>
      <vt:lpstr>Lucas Jellema  CTO for AMIS | Conclusion Cloud Solution Architect  </vt:lpstr>
      <vt:lpstr>Quiz time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 are Proud Craftsmen</vt:lpstr>
      <vt:lpstr>PowerPoint Presentation</vt:lpstr>
      <vt:lpstr>PowerPoint Presentation</vt:lpstr>
      <vt:lpstr>MVP and incremental value delivery</vt:lpstr>
      <vt:lpstr>Lifetime of a software application</vt:lpstr>
      <vt:lpstr>Paid Lip Service</vt:lpstr>
      <vt:lpstr>PowerPoint Presentation</vt:lpstr>
      <vt:lpstr>PowerPoint Presentation</vt:lpstr>
      <vt:lpstr>Quiz time</vt:lpstr>
      <vt:lpstr>What would you prefer:  We have no failing tests  We have some failing tests</vt:lpstr>
      <vt:lpstr>What would you prefer:  We have no failing tests  We have some failing tests</vt:lpstr>
      <vt:lpstr>What would you prefer:  We have 10% failing tests  We have 17.61 % failing tests</vt:lpstr>
      <vt:lpstr>PowerPoint Presentation</vt:lpstr>
      <vt:lpstr>PowerPoint Presentation</vt:lpstr>
      <vt:lpstr>My awakening</vt:lpstr>
      <vt:lpstr>PowerPoint Presentation</vt:lpstr>
      <vt:lpstr>My Central Heating Guy</vt:lpstr>
      <vt:lpstr>My Central Heating Guy</vt:lpstr>
      <vt:lpstr>My Software Guy</vt:lpstr>
      <vt:lpstr>Do most systems live up to these expectations?  Does your software?  Does mine?</vt:lpstr>
      <vt:lpstr>Quiz time</vt:lpstr>
      <vt:lpstr>Code with Honor</vt:lpstr>
      <vt:lpstr>Code with Honor</vt:lpstr>
      <vt:lpstr>Productivity as function of time</vt:lpstr>
      <vt:lpstr>Productivity as function of time and code quality</vt:lpstr>
      <vt:lpstr>Productivity as function of time and code quality</vt:lpstr>
      <vt:lpstr>Productivity as function of % Defects Removed</vt:lpstr>
      <vt:lpstr>PowerPoint Presentation</vt:lpstr>
      <vt:lpstr>Working Software</vt:lpstr>
      <vt:lpstr>Small step for mankind…</vt:lpstr>
      <vt:lpstr>Professional Software is ABLE Software</vt:lpstr>
      <vt:lpstr>What is software?   </vt:lpstr>
      <vt:lpstr>What is software?   Any instruction executed by a machine! </vt:lpstr>
      <vt:lpstr>Types of code -  with distinctions in test, management, release , monitoring</vt:lpstr>
      <vt:lpstr>Not all code is created equal</vt:lpstr>
      <vt:lpstr>Everything is Code</vt:lpstr>
      <vt:lpstr>Case in point</vt:lpstr>
      <vt:lpstr>Case in point</vt:lpstr>
      <vt:lpstr>PowerPoint Presentation</vt:lpstr>
      <vt:lpstr>PowerPoint Presentation</vt:lpstr>
      <vt:lpstr>Working Software</vt:lpstr>
      <vt:lpstr>Working =&gt; Professional Software</vt:lpstr>
      <vt:lpstr>PowerPoint Presentation</vt:lpstr>
      <vt:lpstr>Working =&gt; Professional Software</vt:lpstr>
      <vt:lpstr>Stages in Software Lifecyle</vt:lpstr>
      <vt:lpstr>Working</vt:lpstr>
      <vt:lpstr>Behavior Test</vt:lpstr>
      <vt:lpstr>Unit Test</vt:lpstr>
      <vt:lpstr>Test is many things</vt:lpstr>
      <vt:lpstr>PowerPoint Presentation</vt:lpstr>
      <vt:lpstr>Definition</vt:lpstr>
      <vt:lpstr>Test Trophy</vt:lpstr>
      <vt:lpstr>Types of Tests</vt:lpstr>
      <vt:lpstr>Types of Tests</vt:lpstr>
      <vt:lpstr>Other Types and Scopes of Tests</vt:lpstr>
      <vt:lpstr>Application Architecture</vt:lpstr>
      <vt:lpstr>Application Architecture</vt:lpstr>
      <vt:lpstr>QA: Static Code Analysis</vt:lpstr>
      <vt:lpstr>Tiobe TICS</vt:lpstr>
      <vt:lpstr>Quiz time</vt:lpstr>
      <vt:lpstr>PowerPoint Presentation</vt:lpstr>
      <vt:lpstr>Refactoring towards Clean Professional Code</vt:lpstr>
      <vt:lpstr>PowerPoint Presentation</vt:lpstr>
      <vt:lpstr>PowerPoint Presentation</vt:lpstr>
      <vt:lpstr>Clean Coding Guidelines</vt:lpstr>
      <vt:lpstr>Team </vt:lpstr>
      <vt:lpstr>Metamorphosis – the miracle of the PR</vt:lpstr>
      <vt:lpstr>Metamorphosis – the miracle of the PR</vt:lpstr>
      <vt:lpstr>Pull Request == Please Review ?! </vt:lpstr>
      <vt:lpstr>Peer Review completes the Pull Request</vt:lpstr>
      <vt:lpstr>Quiz time</vt:lpstr>
      <vt:lpstr>Definition of Almost Done</vt:lpstr>
      <vt:lpstr>Deployable == Done (as far as team is concerned)</vt:lpstr>
      <vt:lpstr>Deploy</vt:lpstr>
      <vt:lpstr>Smoke test</vt:lpstr>
      <vt:lpstr>Canary</vt:lpstr>
      <vt:lpstr>Observe the canary</vt:lpstr>
      <vt:lpstr>Fix Forward</vt:lpstr>
      <vt:lpstr>Professional Software – Generating Value for the Business</vt:lpstr>
      <vt:lpstr>Observing the Monkey</vt:lpstr>
      <vt:lpstr>PowerPoint Presentation</vt:lpstr>
      <vt:lpstr>Software Wears Down</vt:lpstr>
      <vt:lpstr>Life Cycle Management – Technical Maintenance</vt:lpstr>
      <vt:lpstr>Life Cycle Management – Technical Maintenance</vt:lpstr>
      <vt:lpstr>What Time can Do…</vt:lpstr>
      <vt:lpstr>PowerPoint Presentation</vt:lpstr>
      <vt:lpstr>Thank you  for your attention  I hope  this was useful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Code with Honor  on the importance  and beauty  of software programming</dc:title>
  <dc:creator>Lucas Jellema</dc:creator>
  <cp:lastModifiedBy>Lucas Jellema</cp:lastModifiedBy>
  <cp:revision>60</cp:revision>
  <dcterms:created xsi:type="dcterms:W3CDTF">2020-11-15T10:37:25Z</dcterms:created>
  <dcterms:modified xsi:type="dcterms:W3CDTF">2021-05-19T10:11:07Z</dcterms:modified>
</cp:coreProperties>
</file>